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4" r:id="rId7"/>
    <p:sldId id="262" r:id="rId8"/>
    <p:sldId id="276" r:id="rId9"/>
    <p:sldId id="277" r:id="rId10"/>
    <p:sldId id="278" r:id="rId11"/>
    <p:sldId id="279" r:id="rId12"/>
    <p:sldId id="280" r:id="rId13"/>
    <p:sldId id="281" r:id="rId14"/>
    <p:sldId id="282" r:id="rId15"/>
    <p:sldId id="283" r:id="rId16"/>
    <p:sldId id="270" r:id="rId17"/>
    <p:sldId id="271" r:id="rId18"/>
    <p:sldId id="272" r:id="rId19"/>
    <p:sldId id="274" r:id="rId20"/>
    <p:sldId id="275" r:id="rId21"/>
    <p:sldId id="273" r:id="rId22"/>
    <p:sldId id="290" r:id="rId23"/>
    <p:sldId id="284" r:id="rId24"/>
    <p:sldId id="288" r:id="rId25"/>
    <p:sldId id="289" r:id="rId26"/>
    <p:sldId id="285" r:id="rId27"/>
    <p:sldId id="287" r:id="rId28"/>
    <p:sldId id="266" r:id="rId29"/>
    <p:sldId id="267" r:id="rId30"/>
    <p:sldId id="268" r:id="rId31"/>
    <p:sldId id="269" r:id="rId32"/>
    <p:sldId id="286" r:id="rId33"/>
    <p:sldId id="291" r:id="rId34"/>
    <p:sldId id="265" r:id="rId35"/>
    <p:sldId id="263" r:id="rId36"/>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C69797F9-EC35-45A9-9A3F-42FABDE90766}">
          <p14:sldIdLst>
            <p14:sldId id="256"/>
          </p14:sldIdLst>
        </p14:section>
        <p14:section name="Neural Networks" id="{BB6337FC-611A-4E7D-A389-A1D21DFD15C3}">
          <p14:sldIdLst>
            <p14:sldId id="258"/>
            <p14:sldId id="259"/>
            <p14:sldId id="260"/>
          </p14:sldIdLst>
        </p14:section>
        <p14:section name="MLP" id="{6C0EFC99-E0A5-4DED-9FD5-C072F27F6AC0}">
          <p14:sldIdLst>
            <p14:sldId id="261"/>
            <p14:sldId id="264"/>
            <p14:sldId id="262"/>
          </p14:sldIdLst>
        </p14:section>
        <p14:section name="Validation" id="{F3A862B8-4CDC-684F-B497-25FAB1B4F17A}">
          <p14:sldIdLst>
            <p14:sldId id="276"/>
            <p14:sldId id="277"/>
          </p14:sldIdLst>
        </p14:section>
        <p14:section name="Features" id="{11174349-55A1-964E-B5A9-426739078120}">
          <p14:sldIdLst>
            <p14:sldId id="278"/>
            <p14:sldId id="279"/>
            <p14:sldId id="280"/>
          </p14:sldIdLst>
        </p14:section>
        <p14:section name="Reject Option" id="{61F986E9-C3CE-3749-9C33-3EF2815C90F7}">
          <p14:sldIdLst>
            <p14:sldId id="281"/>
            <p14:sldId id="282"/>
            <p14:sldId id="283"/>
          </p14:sldIdLst>
        </p14:section>
        <p14:section name="Knime" id="{73B5CDB7-C53F-F24F-8236-4FBF48A2BA70}">
          <p14:sldIdLst>
            <p14:sldId id="270"/>
            <p14:sldId id="271"/>
            <p14:sldId id="272"/>
            <p14:sldId id="274"/>
            <p14:sldId id="275"/>
            <p14:sldId id="273"/>
            <p14:sldId id="290"/>
          </p14:sldIdLst>
        </p14:section>
        <p14:section name="Knime Project" id="{41DEAB47-B580-2641-9560-1EADB990D919}">
          <p14:sldIdLst>
            <p14:sldId id="284"/>
            <p14:sldId id="288"/>
            <p14:sldId id="289"/>
            <p14:sldId id="285"/>
            <p14:sldId id="287"/>
          </p14:sldIdLst>
        </p14:section>
        <p14:section name="Altri esempi Knime" id="{E2B29F3E-D588-0C42-8F37-447F08059AA2}">
          <p14:sldIdLst>
            <p14:sldId id="266"/>
            <p14:sldId id="267"/>
            <p14:sldId id="268"/>
            <p14:sldId id="269"/>
          </p14:sldIdLst>
        </p14:section>
        <p14:section name="Ending" id="{83CE58ED-9EA8-4CBB-9559-D2496BD1C368}">
          <p14:sldIdLst>
            <p14:sldId id="286"/>
            <p14:sldId id="291"/>
          </p14:sldIdLst>
        </p14:section>
        <p14:section name="Appendix" id="{C05FB45E-6476-F342-A8C4-5579D8453642}">
          <p14:sldIdLst>
            <p14:sldId id="265"/>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044B60-F2DF-47ED-AE5E-E64A5D1A912E}" v="1" dt="2019-07-02T21:10:07.968"/>
    <p1510:client id="{D4F09D55-D4FD-F548-A085-9F1C1593DF42}" v="8" dt="2019-07-02T12:25:09.8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essuno stile, griglia tabel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28" autoAdjust="0"/>
    <p:restoredTop sz="94660"/>
  </p:normalViewPr>
  <p:slideViewPr>
    <p:cSldViewPr snapToGrid="0">
      <p:cViewPr varScale="1">
        <p:scale>
          <a:sx n="120" d="100"/>
          <a:sy n="120" d="100"/>
        </p:scale>
        <p:origin x="826"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9.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1F5DF76-5486-47BA-9504-7F57426F716C}"/>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6E3FDAE5-7A45-4006-BEBF-6FD0F1F3C8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A2ACF2B5-05E4-455D-818B-4BEF5CE08EAD}"/>
              </a:ext>
            </a:extLst>
          </p:cNvPr>
          <p:cNvSpPr>
            <a:spLocks noGrp="1"/>
          </p:cNvSpPr>
          <p:nvPr>
            <p:ph type="dt" sz="half" idx="10"/>
          </p:nvPr>
        </p:nvSpPr>
        <p:spPr/>
        <p:txBody>
          <a:bodyPr/>
          <a:lstStyle/>
          <a:p>
            <a:fld id="{333BD6EA-5A1F-4997-982A-96DD7E601635}" type="datetimeFigureOut">
              <a:rPr lang="it-IT" smtClean="0"/>
              <a:t>03/07/2019</a:t>
            </a:fld>
            <a:endParaRPr lang="it-IT" dirty="0"/>
          </a:p>
        </p:txBody>
      </p:sp>
      <p:sp>
        <p:nvSpPr>
          <p:cNvPr id="5" name="Segnaposto piè di pagina 4">
            <a:extLst>
              <a:ext uri="{FF2B5EF4-FFF2-40B4-BE49-F238E27FC236}">
                <a16:creationId xmlns:a16="http://schemas.microsoft.com/office/drawing/2014/main" id="{B98F0A98-90E0-40E6-8FE7-A2139613FAD6}"/>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C9B61DF5-99B9-4E42-82F5-33C203B867E0}"/>
              </a:ext>
            </a:extLst>
          </p:cNvPr>
          <p:cNvSpPr>
            <a:spLocks noGrp="1"/>
          </p:cNvSpPr>
          <p:nvPr>
            <p:ph type="sldNum" sz="quarter" idx="12"/>
          </p:nvPr>
        </p:nvSpPr>
        <p:spPr/>
        <p:txBody>
          <a:bodyPr/>
          <a:lstStyle/>
          <a:p>
            <a:fld id="{D4921AEE-C104-4B15-96A4-D2ECF8CB09DB}" type="slidenum">
              <a:rPr lang="it-IT" smtClean="0"/>
              <a:t>‹N›</a:t>
            </a:fld>
            <a:endParaRPr lang="it-IT" dirty="0"/>
          </a:p>
        </p:txBody>
      </p:sp>
    </p:spTree>
    <p:extLst>
      <p:ext uri="{BB962C8B-B14F-4D97-AF65-F5344CB8AC3E}">
        <p14:creationId xmlns:p14="http://schemas.microsoft.com/office/powerpoint/2010/main" val="1267644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8349C39-0ED5-4293-9E6F-48D18D4EDB82}"/>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6E068160-B4FD-4823-87B1-98663E6CB6D5}"/>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1D4A5C8C-4448-4D34-862B-6556FEBA7409}"/>
              </a:ext>
            </a:extLst>
          </p:cNvPr>
          <p:cNvSpPr>
            <a:spLocks noGrp="1"/>
          </p:cNvSpPr>
          <p:nvPr>
            <p:ph type="dt" sz="half" idx="10"/>
          </p:nvPr>
        </p:nvSpPr>
        <p:spPr/>
        <p:txBody>
          <a:bodyPr/>
          <a:lstStyle/>
          <a:p>
            <a:fld id="{333BD6EA-5A1F-4997-982A-96DD7E601635}" type="datetimeFigureOut">
              <a:rPr lang="it-IT" smtClean="0"/>
              <a:t>03/07/2019</a:t>
            </a:fld>
            <a:endParaRPr lang="it-IT" dirty="0"/>
          </a:p>
        </p:txBody>
      </p:sp>
      <p:sp>
        <p:nvSpPr>
          <p:cNvPr id="5" name="Segnaposto piè di pagina 4">
            <a:extLst>
              <a:ext uri="{FF2B5EF4-FFF2-40B4-BE49-F238E27FC236}">
                <a16:creationId xmlns:a16="http://schemas.microsoft.com/office/drawing/2014/main" id="{8A51B205-B1B4-414C-9670-2161A1BA1FB8}"/>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053C56AE-CB3B-44DC-8D5D-34E699294DF0}"/>
              </a:ext>
            </a:extLst>
          </p:cNvPr>
          <p:cNvSpPr>
            <a:spLocks noGrp="1"/>
          </p:cNvSpPr>
          <p:nvPr>
            <p:ph type="sldNum" sz="quarter" idx="12"/>
          </p:nvPr>
        </p:nvSpPr>
        <p:spPr/>
        <p:txBody>
          <a:bodyPr/>
          <a:lstStyle/>
          <a:p>
            <a:fld id="{D4921AEE-C104-4B15-96A4-D2ECF8CB09DB}" type="slidenum">
              <a:rPr lang="it-IT" smtClean="0"/>
              <a:t>‹N›</a:t>
            </a:fld>
            <a:endParaRPr lang="it-IT" dirty="0"/>
          </a:p>
        </p:txBody>
      </p:sp>
    </p:spTree>
    <p:extLst>
      <p:ext uri="{BB962C8B-B14F-4D97-AF65-F5344CB8AC3E}">
        <p14:creationId xmlns:p14="http://schemas.microsoft.com/office/powerpoint/2010/main" val="6323942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28AF6D07-0477-4BF4-A496-F461CB0CB9E0}"/>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56E208CE-A8A4-4788-B87E-AF03E8D5694C}"/>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F59B2940-12A8-4123-8A68-A9AF23E3FA49}"/>
              </a:ext>
            </a:extLst>
          </p:cNvPr>
          <p:cNvSpPr>
            <a:spLocks noGrp="1"/>
          </p:cNvSpPr>
          <p:nvPr>
            <p:ph type="dt" sz="half" idx="10"/>
          </p:nvPr>
        </p:nvSpPr>
        <p:spPr/>
        <p:txBody>
          <a:bodyPr/>
          <a:lstStyle/>
          <a:p>
            <a:fld id="{333BD6EA-5A1F-4997-982A-96DD7E601635}" type="datetimeFigureOut">
              <a:rPr lang="it-IT" smtClean="0"/>
              <a:t>03/07/2019</a:t>
            </a:fld>
            <a:endParaRPr lang="it-IT" dirty="0"/>
          </a:p>
        </p:txBody>
      </p:sp>
      <p:sp>
        <p:nvSpPr>
          <p:cNvPr id="5" name="Segnaposto piè di pagina 4">
            <a:extLst>
              <a:ext uri="{FF2B5EF4-FFF2-40B4-BE49-F238E27FC236}">
                <a16:creationId xmlns:a16="http://schemas.microsoft.com/office/drawing/2014/main" id="{32876FA9-CF4C-499D-B88D-4D9C8BB7AE00}"/>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2C3EB5E8-C409-4A13-820E-5AE7E8003CAF}"/>
              </a:ext>
            </a:extLst>
          </p:cNvPr>
          <p:cNvSpPr>
            <a:spLocks noGrp="1"/>
          </p:cNvSpPr>
          <p:nvPr>
            <p:ph type="sldNum" sz="quarter" idx="12"/>
          </p:nvPr>
        </p:nvSpPr>
        <p:spPr/>
        <p:txBody>
          <a:bodyPr/>
          <a:lstStyle/>
          <a:p>
            <a:fld id="{D4921AEE-C104-4B15-96A4-D2ECF8CB09DB}" type="slidenum">
              <a:rPr lang="it-IT" smtClean="0"/>
              <a:t>‹N›</a:t>
            </a:fld>
            <a:endParaRPr lang="it-IT" dirty="0"/>
          </a:p>
        </p:txBody>
      </p:sp>
    </p:spTree>
    <p:extLst>
      <p:ext uri="{BB962C8B-B14F-4D97-AF65-F5344CB8AC3E}">
        <p14:creationId xmlns:p14="http://schemas.microsoft.com/office/powerpoint/2010/main" val="1165021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876A94-A00D-4D15-9BCF-200600ECD434}"/>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D8D5135-882E-4432-9EA7-5E412C2A10D4}"/>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7F017A1-0F3A-4A5F-8433-42B50E70F7C6}"/>
              </a:ext>
            </a:extLst>
          </p:cNvPr>
          <p:cNvSpPr>
            <a:spLocks noGrp="1"/>
          </p:cNvSpPr>
          <p:nvPr>
            <p:ph type="dt" sz="half" idx="10"/>
          </p:nvPr>
        </p:nvSpPr>
        <p:spPr/>
        <p:txBody>
          <a:bodyPr/>
          <a:lstStyle/>
          <a:p>
            <a:fld id="{333BD6EA-5A1F-4997-982A-96DD7E601635}" type="datetimeFigureOut">
              <a:rPr lang="it-IT" smtClean="0"/>
              <a:t>03/07/2019</a:t>
            </a:fld>
            <a:endParaRPr lang="it-IT" dirty="0"/>
          </a:p>
        </p:txBody>
      </p:sp>
      <p:sp>
        <p:nvSpPr>
          <p:cNvPr id="5" name="Segnaposto piè di pagina 4">
            <a:extLst>
              <a:ext uri="{FF2B5EF4-FFF2-40B4-BE49-F238E27FC236}">
                <a16:creationId xmlns:a16="http://schemas.microsoft.com/office/drawing/2014/main" id="{6058D3D0-5156-4B0F-ADFA-486CE0081D1D}"/>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62DC818C-881F-4F9F-93E5-0D550FF91AD9}"/>
              </a:ext>
            </a:extLst>
          </p:cNvPr>
          <p:cNvSpPr>
            <a:spLocks noGrp="1"/>
          </p:cNvSpPr>
          <p:nvPr>
            <p:ph type="sldNum" sz="quarter" idx="12"/>
          </p:nvPr>
        </p:nvSpPr>
        <p:spPr/>
        <p:txBody>
          <a:bodyPr/>
          <a:lstStyle/>
          <a:p>
            <a:fld id="{D4921AEE-C104-4B15-96A4-D2ECF8CB09DB}" type="slidenum">
              <a:rPr lang="it-IT" smtClean="0"/>
              <a:t>‹N›</a:t>
            </a:fld>
            <a:endParaRPr lang="it-IT" dirty="0"/>
          </a:p>
        </p:txBody>
      </p:sp>
    </p:spTree>
    <p:extLst>
      <p:ext uri="{BB962C8B-B14F-4D97-AF65-F5344CB8AC3E}">
        <p14:creationId xmlns:p14="http://schemas.microsoft.com/office/powerpoint/2010/main" val="4003486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652F3E4-5F39-49EC-B7D5-E74CCC8D4829}"/>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2FC06A95-EE5C-4A44-85CE-7534839F04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6631D515-30E7-4DBD-819B-4E56472A9921}"/>
              </a:ext>
            </a:extLst>
          </p:cNvPr>
          <p:cNvSpPr>
            <a:spLocks noGrp="1"/>
          </p:cNvSpPr>
          <p:nvPr>
            <p:ph type="dt" sz="half" idx="10"/>
          </p:nvPr>
        </p:nvSpPr>
        <p:spPr/>
        <p:txBody>
          <a:bodyPr/>
          <a:lstStyle/>
          <a:p>
            <a:fld id="{333BD6EA-5A1F-4997-982A-96DD7E601635}" type="datetimeFigureOut">
              <a:rPr lang="it-IT" smtClean="0"/>
              <a:t>03/07/2019</a:t>
            </a:fld>
            <a:endParaRPr lang="it-IT" dirty="0"/>
          </a:p>
        </p:txBody>
      </p:sp>
      <p:sp>
        <p:nvSpPr>
          <p:cNvPr id="5" name="Segnaposto piè di pagina 4">
            <a:extLst>
              <a:ext uri="{FF2B5EF4-FFF2-40B4-BE49-F238E27FC236}">
                <a16:creationId xmlns:a16="http://schemas.microsoft.com/office/drawing/2014/main" id="{378DF826-41F9-4F55-B564-5A7A403F563B}"/>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EF3715D6-B46C-44C2-BD51-C9D274A70CA6}"/>
              </a:ext>
            </a:extLst>
          </p:cNvPr>
          <p:cNvSpPr>
            <a:spLocks noGrp="1"/>
          </p:cNvSpPr>
          <p:nvPr>
            <p:ph type="sldNum" sz="quarter" idx="12"/>
          </p:nvPr>
        </p:nvSpPr>
        <p:spPr/>
        <p:txBody>
          <a:bodyPr/>
          <a:lstStyle/>
          <a:p>
            <a:fld id="{D4921AEE-C104-4B15-96A4-D2ECF8CB09DB}" type="slidenum">
              <a:rPr lang="it-IT" smtClean="0"/>
              <a:t>‹N›</a:t>
            </a:fld>
            <a:endParaRPr lang="it-IT" dirty="0"/>
          </a:p>
        </p:txBody>
      </p:sp>
    </p:spTree>
    <p:extLst>
      <p:ext uri="{BB962C8B-B14F-4D97-AF65-F5344CB8AC3E}">
        <p14:creationId xmlns:p14="http://schemas.microsoft.com/office/powerpoint/2010/main" val="3954748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37E3711-59A6-46BA-B65A-25DE1916A700}"/>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26C8CF06-2E57-4A9C-BDC1-A497693A4C12}"/>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70FB0149-63EB-486E-BB4E-591B928CEF5B}"/>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494991A6-540B-4144-BCF6-F366DA6E44F9}"/>
              </a:ext>
            </a:extLst>
          </p:cNvPr>
          <p:cNvSpPr>
            <a:spLocks noGrp="1"/>
          </p:cNvSpPr>
          <p:nvPr>
            <p:ph type="dt" sz="half" idx="10"/>
          </p:nvPr>
        </p:nvSpPr>
        <p:spPr/>
        <p:txBody>
          <a:bodyPr/>
          <a:lstStyle/>
          <a:p>
            <a:fld id="{333BD6EA-5A1F-4997-982A-96DD7E601635}" type="datetimeFigureOut">
              <a:rPr lang="it-IT" smtClean="0"/>
              <a:t>03/07/2019</a:t>
            </a:fld>
            <a:endParaRPr lang="it-IT" dirty="0"/>
          </a:p>
        </p:txBody>
      </p:sp>
      <p:sp>
        <p:nvSpPr>
          <p:cNvPr id="6" name="Segnaposto piè di pagina 5">
            <a:extLst>
              <a:ext uri="{FF2B5EF4-FFF2-40B4-BE49-F238E27FC236}">
                <a16:creationId xmlns:a16="http://schemas.microsoft.com/office/drawing/2014/main" id="{CB6F3361-C7DE-4226-87AA-4DDE620993FB}"/>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DA15268E-6997-413D-8BEB-AF7A4394F21B}"/>
              </a:ext>
            </a:extLst>
          </p:cNvPr>
          <p:cNvSpPr>
            <a:spLocks noGrp="1"/>
          </p:cNvSpPr>
          <p:nvPr>
            <p:ph type="sldNum" sz="quarter" idx="12"/>
          </p:nvPr>
        </p:nvSpPr>
        <p:spPr/>
        <p:txBody>
          <a:bodyPr/>
          <a:lstStyle/>
          <a:p>
            <a:fld id="{D4921AEE-C104-4B15-96A4-D2ECF8CB09DB}" type="slidenum">
              <a:rPr lang="it-IT" smtClean="0"/>
              <a:t>‹N›</a:t>
            </a:fld>
            <a:endParaRPr lang="it-IT" dirty="0"/>
          </a:p>
        </p:txBody>
      </p:sp>
    </p:spTree>
    <p:extLst>
      <p:ext uri="{BB962C8B-B14F-4D97-AF65-F5344CB8AC3E}">
        <p14:creationId xmlns:p14="http://schemas.microsoft.com/office/powerpoint/2010/main" val="3504171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8A65AF8-D853-4F13-B164-0F7B788A4D97}"/>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AFC62A1F-F806-42F6-91DD-31DA1E1EEC4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D3B248C4-BC1B-41AF-9C93-EDE7F27FE001}"/>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993071B0-9406-49FB-B490-468F12F98D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64DFF629-5F85-4638-9B7B-5556DF1BBAFD}"/>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3140697F-3875-4620-A14F-F259F67F5647}"/>
              </a:ext>
            </a:extLst>
          </p:cNvPr>
          <p:cNvSpPr>
            <a:spLocks noGrp="1"/>
          </p:cNvSpPr>
          <p:nvPr>
            <p:ph type="dt" sz="half" idx="10"/>
          </p:nvPr>
        </p:nvSpPr>
        <p:spPr/>
        <p:txBody>
          <a:bodyPr/>
          <a:lstStyle/>
          <a:p>
            <a:fld id="{333BD6EA-5A1F-4997-982A-96DD7E601635}" type="datetimeFigureOut">
              <a:rPr lang="it-IT" smtClean="0"/>
              <a:t>03/07/2019</a:t>
            </a:fld>
            <a:endParaRPr lang="it-IT" dirty="0"/>
          </a:p>
        </p:txBody>
      </p:sp>
      <p:sp>
        <p:nvSpPr>
          <p:cNvPr id="8" name="Segnaposto piè di pagina 7">
            <a:extLst>
              <a:ext uri="{FF2B5EF4-FFF2-40B4-BE49-F238E27FC236}">
                <a16:creationId xmlns:a16="http://schemas.microsoft.com/office/drawing/2014/main" id="{8CEE473B-B540-4FD7-9ABC-D5DD822EC607}"/>
              </a:ext>
            </a:extLst>
          </p:cNvPr>
          <p:cNvSpPr>
            <a:spLocks noGrp="1"/>
          </p:cNvSpPr>
          <p:nvPr>
            <p:ph type="ftr" sz="quarter" idx="11"/>
          </p:nvPr>
        </p:nvSpPr>
        <p:spPr/>
        <p:txBody>
          <a:bodyPr/>
          <a:lstStyle/>
          <a:p>
            <a:endParaRPr lang="it-IT" dirty="0"/>
          </a:p>
        </p:txBody>
      </p:sp>
      <p:sp>
        <p:nvSpPr>
          <p:cNvPr id="9" name="Segnaposto numero diapositiva 8">
            <a:extLst>
              <a:ext uri="{FF2B5EF4-FFF2-40B4-BE49-F238E27FC236}">
                <a16:creationId xmlns:a16="http://schemas.microsoft.com/office/drawing/2014/main" id="{6FE9DFA2-E3E1-418C-AC03-FFF6B2C083A4}"/>
              </a:ext>
            </a:extLst>
          </p:cNvPr>
          <p:cNvSpPr>
            <a:spLocks noGrp="1"/>
          </p:cNvSpPr>
          <p:nvPr>
            <p:ph type="sldNum" sz="quarter" idx="12"/>
          </p:nvPr>
        </p:nvSpPr>
        <p:spPr/>
        <p:txBody>
          <a:bodyPr/>
          <a:lstStyle/>
          <a:p>
            <a:fld id="{D4921AEE-C104-4B15-96A4-D2ECF8CB09DB}" type="slidenum">
              <a:rPr lang="it-IT" smtClean="0"/>
              <a:t>‹N›</a:t>
            </a:fld>
            <a:endParaRPr lang="it-IT" dirty="0"/>
          </a:p>
        </p:txBody>
      </p:sp>
    </p:spTree>
    <p:extLst>
      <p:ext uri="{BB962C8B-B14F-4D97-AF65-F5344CB8AC3E}">
        <p14:creationId xmlns:p14="http://schemas.microsoft.com/office/powerpoint/2010/main" val="37027692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8EED89A-EE70-4C19-8796-A86C634A6341}"/>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89E3981C-9A5C-4ED7-815B-FB084EAC4843}"/>
              </a:ext>
            </a:extLst>
          </p:cNvPr>
          <p:cNvSpPr>
            <a:spLocks noGrp="1"/>
          </p:cNvSpPr>
          <p:nvPr>
            <p:ph type="dt" sz="half" idx="10"/>
          </p:nvPr>
        </p:nvSpPr>
        <p:spPr/>
        <p:txBody>
          <a:bodyPr/>
          <a:lstStyle/>
          <a:p>
            <a:fld id="{333BD6EA-5A1F-4997-982A-96DD7E601635}" type="datetimeFigureOut">
              <a:rPr lang="it-IT" smtClean="0"/>
              <a:t>03/07/2019</a:t>
            </a:fld>
            <a:endParaRPr lang="it-IT" dirty="0"/>
          </a:p>
        </p:txBody>
      </p:sp>
      <p:sp>
        <p:nvSpPr>
          <p:cNvPr id="4" name="Segnaposto piè di pagina 3">
            <a:extLst>
              <a:ext uri="{FF2B5EF4-FFF2-40B4-BE49-F238E27FC236}">
                <a16:creationId xmlns:a16="http://schemas.microsoft.com/office/drawing/2014/main" id="{F9F732D5-AAC8-4739-87A3-DDF8E5E7032B}"/>
              </a:ext>
            </a:extLst>
          </p:cNvPr>
          <p:cNvSpPr>
            <a:spLocks noGrp="1"/>
          </p:cNvSpPr>
          <p:nvPr>
            <p:ph type="ftr" sz="quarter" idx="11"/>
          </p:nvPr>
        </p:nvSpPr>
        <p:spPr/>
        <p:txBody>
          <a:bodyPr/>
          <a:lstStyle/>
          <a:p>
            <a:endParaRPr lang="it-IT" dirty="0"/>
          </a:p>
        </p:txBody>
      </p:sp>
      <p:sp>
        <p:nvSpPr>
          <p:cNvPr id="5" name="Segnaposto numero diapositiva 4">
            <a:extLst>
              <a:ext uri="{FF2B5EF4-FFF2-40B4-BE49-F238E27FC236}">
                <a16:creationId xmlns:a16="http://schemas.microsoft.com/office/drawing/2014/main" id="{8FC21399-9B49-426D-9A94-415559BE6CA9}"/>
              </a:ext>
            </a:extLst>
          </p:cNvPr>
          <p:cNvSpPr>
            <a:spLocks noGrp="1"/>
          </p:cNvSpPr>
          <p:nvPr>
            <p:ph type="sldNum" sz="quarter" idx="12"/>
          </p:nvPr>
        </p:nvSpPr>
        <p:spPr/>
        <p:txBody>
          <a:bodyPr/>
          <a:lstStyle/>
          <a:p>
            <a:fld id="{D4921AEE-C104-4B15-96A4-D2ECF8CB09DB}" type="slidenum">
              <a:rPr lang="it-IT" smtClean="0"/>
              <a:t>‹N›</a:t>
            </a:fld>
            <a:endParaRPr lang="it-IT" dirty="0"/>
          </a:p>
        </p:txBody>
      </p:sp>
    </p:spTree>
    <p:extLst>
      <p:ext uri="{BB962C8B-B14F-4D97-AF65-F5344CB8AC3E}">
        <p14:creationId xmlns:p14="http://schemas.microsoft.com/office/powerpoint/2010/main" val="2788228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BEF825EC-7151-4A84-8FD1-932C342945E8}"/>
              </a:ext>
            </a:extLst>
          </p:cNvPr>
          <p:cNvSpPr>
            <a:spLocks noGrp="1"/>
          </p:cNvSpPr>
          <p:nvPr>
            <p:ph type="dt" sz="half" idx="10"/>
          </p:nvPr>
        </p:nvSpPr>
        <p:spPr/>
        <p:txBody>
          <a:bodyPr/>
          <a:lstStyle/>
          <a:p>
            <a:fld id="{333BD6EA-5A1F-4997-982A-96DD7E601635}" type="datetimeFigureOut">
              <a:rPr lang="it-IT" smtClean="0"/>
              <a:t>03/07/2019</a:t>
            </a:fld>
            <a:endParaRPr lang="it-IT" dirty="0"/>
          </a:p>
        </p:txBody>
      </p:sp>
      <p:sp>
        <p:nvSpPr>
          <p:cNvPr id="3" name="Segnaposto piè di pagina 2">
            <a:extLst>
              <a:ext uri="{FF2B5EF4-FFF2-40B4-BE49-F238E27FC236}">
                <a16:creationId xmlns:a16="http://schemas.microsoft.com/office/drawing/2014/main" id="{81F7ABB0-F7DA-4D81-85A2-BC3A9A50FDD3}"/>
              </a:ext>
            </a:extLst>
          </p:cNvPr>
          <p:cNvSpPr>
            <a:spLocks noGrp="1"/>
          </p:cNvSpPr>
          <p:nvPr>
            <p:ph type="ftr" sz="quarter" idx="11"/>
          </p:nvPr>
        </p:nvSpPr>
        <p:spPr/>
        <p:txBody>
          <a:bodyPr/>
          <a:lstStyle/>
          <a:p>
            <a:endParaRPr lang="it-IT" dirty="0"/>
          </a:p>
        </p:txBody>
      </p:sp>
      <p:sp>
        <p:nvSpPr>
          <p:cNvPr id="4" name="Segnaposto numero diapositiva 3">
            <a:extLst>
              <a:ext uri="{FF2B5EF4-FFF2-40B4-BE49-F238E27FC236}">
                <a16:creationId xmlns:a16="http://schemas.microsoft.com/office/drawing/2014/main" id="{5E49A6F2-4E78-43C9-A95C-D29E14EB8191}"/>
              </a:ext>
            </a:extLst>
          </p:cNvPr>
          <p:cNvSpPr>
            <a:spLocks noGrp="1"/>
          </p:cNvSpPr>
          <p:nvPr>
            <p:ph type="sldNum" sz="quarter" idx="12"/>
          </p:nvPr>
        </p:nvSpPr>
        <p:spPr/>
        <p:txBody>
          <a:bodyPr/>
          <a:lstStyle/>
          <a:p>
            <a:fld id="{D4921AEE-C104-4B15-96A4-D2ECF8CB09DB}" type="slidenum">
              <a:rPr lang="it-IT" smtClean="0"/>
              <a:t>‹N›</a:t>
            </a:fld>
            <a:endParaRPr lang="it-IT" dirty="0"/>
          </a:p>
        </p:txBody>
      </p:sp>
    </p:spTree>
    <p:extLst>
      <p:ext uri="{BB962C8B-B14F-4D97-AF65-F5344CB8AC3E}">
        <p14:creationId xmlns:p14="http://schemas.microsoft.com/office/powerpoint/2010/main" val="35102853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B07574B-95EB-4BFA-86D0-FA46A7C7F4CC}"/>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7A7CE6C2-88FB-4C78-918F-C8655B3E70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357A0F81-013A-410A-98A4-867C582116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14C198D9-B236-4EAA-85E4-3E6ECF2F4557}"/>
              </a:ext>
            </a:extLst>
          </p:cNvPr>
          <p:cNvSpPr>
            <a:spLocks noGrp="1"/>
          </p:cNvSpPr>
          <p:nvPr>
            <p:ph type="dt" sz="half" idx="10"/>
          </p:nvPr>
        </p:nvSpPr>
        <p:spPr/>
        <p:txBody>
          <a:bodyPr/>
          <a:lstStyle/>
          <a:p>
            <a:fld id="{333BD6EA-5A1F-4997-982A-96DD7E601635}" type="datetimeFigureOut">
              <a:rPr lang="it-IT" smtClean="0"/>
              <a:t>03/07/2019</a:t>
            </a:fld>
            <a:endParaRPr lang="it-IT" dirty="0"/>
          </a:p>
        </p:txBody>
      </p:sp>
      <p:sp>
        <p:nvSpPr>
          <p:cNvPr id="6" name="Segnaposto piè di pagina 5">
            <a:extLst>
              <a:ext uri="{FF2B5EF4-FFF2-40B4-BE49-F238E27FC236}">
                <a16:creationId xmlns:a16="http://schemas.microsoft.com/office/drawing/2014/main" id="{1B056C4C-7411-40E9-B935-509EDC6418D2}"/>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67EB4AC8-3056-4A8F-BC28-30B8D9E69982}"/>
              </a:ext>
            </a:extLst>
          </p:cNvPr>
          <p:cNvSpPr>
            <a:spLocks noGrp="1"/>
          </p:cNvSpPr>
          <p:nvPr>
            <p:ph type="sldNum" sz="quarter" idx="12"/>
          </p:nvPr>
        </p:nvSpPr>
        <p:spPr/>
        <p:txBody>
          <a:bodyPr/>
          <a:lstStyle/>
          <a:p>
            <a:fld id="{D4921AEE-C104-4B15-96A4-D2ECF8CB09DB}" type="slidenum">
              <a:rPr lang="it-IT" smtClean="0"/>
              <a:t>‹N›</a:t>
            </a:fld>
            <a:endParaRPr lang="it-IT" dirty="0"/>
          </a:p>
        </p:txBody>
      </p:sp>
    </p:spTree>
    <p:extLst>
      <p:ext uri="{BB962C8B-B14F-4D97-AF65-F5344CB8AC3E}">
        <p14:creationId xmlns:p14="http://schemas.microsoft.com/office/powerpoint/2010/main" val="3197478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835913D-4490-43E2-B9BF-57B7DCABD29D}"/>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69172D6C-4FE7-4AE4-9427-B9E3ADFD32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dirty="0"/>
          </a:p>
        </p:txBody>
      </p:sp>
      <p:sp>
        <p:nvSpPr>
          <p:cNvPr id="4" name="Segnaposto testo 3">
            <a:extLst>
              <a:ext uri="{FF2B5EF4-FFF2-40B4-BE49-F238E27FC236}">
                <a16:creationId xmlns:a16="http://schemas.microsoft.com/office/drawing/2014/main" id="{9840A197-B49C-4618-A4EF-2EB44E67DF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716D16C3-0E6A-4F15-9788-3377F852FC5A}"/>
              </a:ext>
            </a:extLst>
          </p:cNvPr>
          <p:cNvSpPr>
            <a:spLocks noGrp="1"/>
          </p:cNvSpPr>
          <p:nvPr>
            <p:ph type="dt" sz="half" idx="10"/>
          </p:nvPr>
        </p:nvSpPr>
        <p:spPr/>
        <p:txBody>
          <a:bodyPr/>
          <a:lstStyle/>
          <a:p>
            <a:fld id="{333BD6EA-5A1F-4997-982A-96DD7E601635}" type="datetimeFigureOut">
              <a:rPr lang="it-IT" smtClean="0"/>
              <a:t>03/07/2019</a:t>
            </a:fld>
            <a:endParaRPr lang="it-IT" dirty="0"/>
          </a:p>
        </p:txBody>
      </p:sp>
      <p:sp>
        <p:nvSpPr>
          <p:cNvPr id="6" name="Segnaposto piè di pagina 5">
            <a:extLst>
              <a:ext uri="{FF2B5EF4-FFF2-40B4-BE49-F238E27FC236}">
                <a16:creationId xmlns:a16="http://schemas.microsoft.com/office/drawing/2014/main" id="{25E9932D-A63F-41B5-BDEE-643D1B45B542}"/>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8CA6A6A4-C200-44A8-A165-48FFA9921348}"/>
              </a:ext>
            </a:extLst>
          </p:cNvPr>
          <p:cNvSpPr>
            <a:spLocks noGrp="1"/>
          </p:cNvSpPr>
          <p:nvPr>
            <p:ph type="sldNum" sz="quarter" idx="12"/>
          </p:nvPr>
        </p:nvSpPr>
        <p:spPr/>
        <p:txBody>
          <a:bodyPr/>
          <a:lstStyle/>
          <a:p>
            <a:fld id="{D4921AEE-C104-4B15-96A4-D2ECF8CB09DB}" type="slidenum">
              <a:rPr lang="it-IT" smtClean="0"/>
              <a:t>‹N›</a:t>
            </a:fld>
            <a:endParaRPr lang="it-IT" dirty="0"/>
          </a:p>
        </p:txBody>
      </p:sp>
    </p:spTree>
    <p:extLst>
      <p:ext uri="{BB962C8B-B14F-4D97-AF65-F5344CB8AC3E}">
        <p14:creationId xmlns:p14="http://schemas.microsoft.com/office/powerpoint/2010/main" val="2609008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D9A1ECDF-4CAF-405C-9039-CCB7D35E49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6F84DE74-F4CD-40E8-8AFF-0216A42778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EA111E12-F09F-4E75-B357-5DE8F2FDA0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3BD6EA-5A1F-4997-982A-96DD7E601635}" type="datetimeFigureOut">
              <a:rPr lang="it-IT" smtClean="0"/>
              <a:t>03/07/2019</a:t>
            </a:fld>
            <a:endParaRPr lang="it-IT" dirty="0"/>
          </a:p>
        </p:txBody>
      </p:sp>
      <p:sp>
        <p:nvSpPr>
          <p:cNvPr id="5" name="Segnaposto piè di pagina 4">
            <a:extLst>
              <a:ext uri="{FF2B5EF4-FFF2-40B4-BE49-F238E27FC236}">
                <a16:creationId xmlns:a16="http://schemas.microsoft.com/office/drawing/2014/main" id="{C2D18308-B8D4-4725-981A-D4CD31C150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dirty="0"/>
          </a:p>
        </p:txBody>
      </p:sp>
      <p:sp>
        <p:nvSpPr>
          <p:cNvPr id="6" name="Segnaposto numero diapositiva 5">
            <a:extLst>
              <a:ext uri="{FF2B5EF4-FFF2-40B4-BE49-F238E27FC236}">
                <a16:creationId xmlns:a16="http://schemas.microsoft.com/office/drawing/2014/main" id="{C37B26D6-87F2-429F-A0E5-270C2D9501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921AEE-C104-4B15-96A4-D2ECF8CB09DB}" type="slidenum">
              <a:rPr lang="it-IT" smtClean="0"/>
              <a:t>‹N›</a:t>
            </a:fld>
            <a:endParaRPr lang="it-IT" dirty="0"/>
          </a:p>
        </p:txBody>
      </p:sp>
    </p:spTree>
    <p:extLst>
      <p:ext uri="{BB962C8B-B14F-4D97-AF65-F5344CB8AC3E}">
        <p14:creationId xmlns:p14="http://schemas.microsoft.com/office/powerpoint/2010/main" val="40649109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Statistical_classification" TargetMode="External"/><Relationship Id="rId2" Type="http://schemas.openxmlformats.org/officeDocument/2006/relationships/hyperlink" Target="https://en.wikipedia.org/wiki/Robert_Hecht-Nielsen"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mailto:luca.cesarano@studio.unibo.it" TargetMode="External"/><Relationship Id="rId2" Type="http://schemas.openxmlformats.org/officeDocument/2006/relationships/hyperlink" Target="https://www.knime.com/"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 Target="slide35.xml"/><Relationship Id="rId2" Type="http://schemas.openxmlformats.org/officeDocument/2006/relationships/hyperlink" Target="https://medium.com/@jayeshbahire/the-xor-problem-in-neural-networks-50006411840b"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1381636-6F87-485B-8858-512088516E43}"/>
              </a:ext>
            </a:extLst>
          </p:cNvPr>
          <p:cNvSpPr>
            <a:spLocks noGrp="1"/>
          </p:cNvSpPr>
          <p:nvPr>
            <p:ph type="ctrTitle"/>
          </p:nvPr>
        </p:nvSpPr>
        <p:spPr>
          <a:xfrm>
            <a:off x="1524000" y="1165860"/>
            <a:ext cx="9144000" cy="2344103"/>
          </a:xfrm>
        </p:spPr>
        <p:txBody>
          <a:bodyPr>
            <a:normAutofit/>
          </a:bodyPr>
          <a:lstStyle/>
          <a:p>
            <a:r>
              <a:rPr lang="en-US" dirty="0"/>
              <a:t>IA Extra Project 2019</a:t>
            </a:r>
            <a:br>
              <a:rPr lang="en-US" dirty="0"/>
            </a:br>
            <a:r>
              <a:rPr lang="en-US" sz="2400" dirty="0"/>
              <a:t>an example of a MLP classifier in </a:t>
            </a:r>
            <a:r>
              <a:rPr lang="en-US" sz="2400" dirty="0" err="1"/>
              <a:t>Knime</a:t>
            </a:r>
            <a:endParaRPr lang="en-US" sz="2400" dirty="0"/>
          </a:p>
        </p:txBody>
      </p:sp>
      <p:sp>
        <p:nvSpPr>
          <p:cNvPr id="3" name="Sottotitolo 2">
            <a:extLst>
              <a:ext uri="{FF2B5EF4-FFF2-40B4-BE49-F238E27FC236}">
                <a16:creationId xmlns:a16="http://schemas.microsoft.com/office/drawing/2014/main" id="{AFAD4E9E-ADAA-4485-BCE0-8BE4C201DA25}"/>
              </a:ext>
            </a:extLst>
          </p:cNvPr>
          <p:cNvSpPr>
            <a:spLocks noGrp="1"/>
          </p:cNvSpPr>
          <p:nvPr>
            <p:ph type="subTitle" idx="1"/>
          </p:nvPr>
        </p:nvSpPr>
        <p:spPr/>
        <p:txBody>
          <a:bodyPr>
            <a:normAutofit lnSpcReduction="10000"/>
          </a:bodyPr>
          <a:lstStyle/>
          <a:p>
            <a:r>
              <a:rPr lang="en-US" dirty="0"/>
              <a:t>Dott. Luca Cesarano</a:t>
            </a:r>
          </a:p>
          <a:p>
            <a:endParaRPr lang="en-US" dirty="0"/>
          </a:p>
          <a:p>
            <a:r>
              <a:rPr lang="en-US" dirty="0" err="1"/>
              <a:t>Fondamenti</a:t>
            </a:r>
            <a:r>
              <a:rPr lang="en-US" dirty="0"/>
              <a:t> di </a:t>
            </a:r>
            <a:r>
              <a:rPr lang="en-US" dirty="0" err="1"/>
              <a:t>Intelligenza</a:t>
            </a:r>
            <a:r>
              <a:rPr lang="en-US" dirty="0"/>
              <a:t> </a:t>
            </a:r>
            <a:r>
              <a:rPr lang="en-US" dirty="0" err="1"/>
              <a:t>Artificiale</a:t>
            </a:r>
            <a:r>
              <a:rPr lang="en-US" dirty="0"/>
              <a:t> M</a:t>
            </a:r>
          </a:p>
          <a:p>
            <a:r>
              <a:rPr lang="en-US" dirty="0"/>
              <a:t>Prof. Paola Mello</a:t>
            </a:r>
          </a:p>
        </p:txBody>
      </p:sp>
    </p:spTree>
    <p:extLst>
      <p:ext uri="{BB962C8B-B14F-4D97-AF65-F5344CB8AC3E}">
        <p14:creationId xmlns:p14="http://schemas.microsoft.com/office/powerpoint/2010/main" val="6599149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7ED52-C560-E948-A716-05B09628B964}"/>
              </a:ext>
            </a:extLst>
          </p:cNvPr>
          <p:cNvSpPr>
            <a:spLocks noGrp="1"/>
          </p:cNvSpPr>
          <p:nvPr>
            <p:ph type="title"/>
          </p:nvPr>
        </p:nvSpPr>
        <p:spPr/>
        <p:txBody>
          <a:bodyPr/>
          <a:lstStyle/>
          <a:p>
            <a:r>
              <a:rPr lang="it-IT" b="1" dirty="0" err="1"/>
              <a:t>Classifier</a:t>
            </a:r>
            <a:r>
              <a:rPr lang="it-IT" b="1" dirty="0"/>
              <a:t> </a:t>
            </a:r>
            <a:r>
              <a:rPr lang="it-IT" b="1" dirty="0" err="1"/>
              <a:t>Complexity</a:t>
            </a:r>
            <a:r>
              <a:rPr lang="it-IT" b="1" dirty="0"/>
              <a:t> </a:t>
            </a:r>
            <a:endParaRPr lang="en-GB" dirty="0"/>
          </a:p>
        </p:txBody>
      </p:sp>
      <p:sp>
        <p:nvSpPr>
          <p:cNvPr id="3" name="Content Placeholder 2">
            <a:extLst>
              <a:ext uri="{FF2B5EF4-FFF2-40B4-BE49-F238E27FC236}">
                <a16:creationId xmlns:a16="http://schemas.microsoft.com/office/drawing/2014/main" id="{D753DC71-68EF-C94B-8CCB-27156B242FFC}"/>
              </a:ext>
            </a:extLst>
          </p:cNvPr>
          <p:cNvSpPr>
            <a:spLocks noGrp="1"/>
          </p:cNvSpPr>
          <p:nvPr>
            <p:ph idx="1"/>
          </p:nvPr>
        </p:nvSpPr>
        <p:spPr/>
        <p:txBody>
          <a:bodyPr>
            <a:normAutofit/>
          </a:bodyPr>
          <a:lstStyle/>
          <a:p>
            <a:r>
              <a:rPr lang="it-IT" sz="2400" dirty="0" err="1"/>
              <a:t>There</a:t>
            </a:r>
            <a:r>
              <a:rPr lang="it-IT" sz="2400" dirty="0"/>
              <a:t> are </a:t>
            </a:r>
            <a:r>
              <a:rPr lang="it-IT" sz="2400" dirty="0" err="1"/>
              <a:t>several</a:t>
            </a:r>
            <a:r>
              <a:rPr lang="it-IT" sz="2400" dirty="0"/>
              <a:t> </a:t>
            </a:r>
            <a:r>
              <a:rPr lang="it-IT" sz="2400" dirty="0" err="1"/>
              <a:t>problems</a:t>
            </a:r>
            <a:r>
              <a:rPr lang="it-IT" sz="2400" dirty="0"/>
              <a:t> </a:t>
            </a:r>
            <a:r>
              <a:rPr lang="it-IT" sz="2400" dirty="0" err="1"/>
              <a:t>when</a:t>
            </a:r>
            <a:r>
              <a:rPr lang="it-IT" sz="2400" dirty="0"/>
              <a:t> the </a:t>
            </a:r>
            <a:r>
              <a:rPr lang="it-IT" sz="2400" dirty="0" err="1"/>
              <a:t>number</a:t>
            </a:r>
            <a:r>
              <a:rPr lang="it-IT" sz="2400" dirty="0"/>
              <a:t> </a:t>
            </a:r>
            <a:r>
              <a:rPr lang="it-IT" sz="2400" i="1" dirty="0"/>
              <a:t>d </a:t>
            </a:r>
            <a:r>
              <a:rPr lang="it-IT" sz="2400" dirty="0"/>
              <a:t>of the </a:t>
            </a:r>
            <a:r>
              <a:rPr lang="it-IT" sz="2400" i="1" dirty="0" err="1"/>
              <a:t>features</a:t>
            </a:r>
            <a:r>
              <a:rPr lang="it-IT" sz="2400" i="1" dirty="0"/>
              <a:t> </a:t>
            </a:r>
            <a:r>
              <a:rPr lang="it-IT" sz="2400" dirty="0"/>
              <a:t>to be </a:t>
            </a:r>
            <a:r>
              <a:rPr lang="it-IT" sz="2400" dirty="0" err="1"/>
              <a:t>used</a:t>
            </a:r>
            <a:r>
              <a:rPr lang="it-IT" sz="2400" dirty="0"/>
              <a:t> </a:t>
            </a:r>
            <a:r>
              <a:rPr lang="it-IT" sz="2400" dirty="0" err="1"/>
              <a:t>grows</a:t>
            </a:r>
            <a:r>
              <a:rPr lang="it-IT" sz="2400" dirty="0"/>
              <a:t>: </a:t>
            </a:r>
          </a:p>
          <a:p>
            <a:pPr marL="0" indent="0">
              <a:buNone/>
            </a:pPr>
            <a:r>
              <a:rPr lang="it-IT" sz="2400" dirty="0"/>
              <a:t>	– </a:t>
            </a:r>
            <a:r>
              <a:rPr lang="it-IT" sz="2400" dirty="0" err="1"/>
              <a:t>computational</a:t>
            </a:r>
            <a:r>
              <a:rPr lang="it-IT" sz="2400" dirty="0"/>
              <a:t> </a:t>
            </a:r>
            <a:r>
              <a:rPr lang="it-IT" sz="2400" dirty="0" err="1"/>
              <a:t>complexity</a:t>
            </a:r>
            <a:r>
              <a:rPr lang="it-IT" sz="2400" dirty="0"/>
              <a:t>; </a:t>
            </a:r>
          </a:p>
          <a:p>
            <a:pPr marL="0" indent="0">
              <a:buNone/>
            </a:pPr>
            <a:r>
              <a:rPr lang="it-IT" sz="2400" dirty="0"/>
              <a:t>	– Hughes </a:t>
            </a:r>
            <a:r>
              <a:rPr lang="it-IT" sz="2400" dirty="0" err="1"/>
              <a:t>phenomenon</a:t>
            </a:r>
            <a:r>
              <a:rPr lang="it-IT" sz="2400" dirty="0"/>
              <a:t>. </a:t>
            </a:r>
          </a:p>
          <a:p>
            <a:r>
              <a:rPr lang="it-IT" sz="2400" b="1" dirty="0" err="1"/>
              <a:t>Computational</a:t>
            </a:r>
            <a:r>
              <a:rPr lang="it-IT" sz="2400" b="1" dirty="0"/>
              <a:t> </a:t>
            </a:r>
            <a:r>
              <a:rPr lang="it-IT" sz="2400" b="1" dirty="0" err="1"/>
              <a:t>complexity</a:t>
            </a:r>
            <a:r>
              <a:rPr lang="it-IT" sz="2400" b="1" dirty="0"/>
              <a:t> </a:t>
            </a:r>
          </a:p>
          <a:p>
            <a:pPr marL="457200" lvl="1" indent="0">
              <a:buNone/>
            </a:pPr>
            <a:r>
              <a:rPr lang="it-IT" dirty="0"/>
              <a:t>	– </a:t>
            </a:r>
            <a:r>
              <a:rPr lang="it-IT" dirty="0" err="1"/>
              <a:t>When</a:t>
            </a:r>
            <a:r>
              <a:rPr lang="it-IT" dirty="0"/>
              <a:t> the </a:t>
            </a:r>
            <a:r>
              <a:rPr lang="it-IT" dirty="0" err="1"/>
              <a:t>value</a:t>
            </a:r>
            <a:r>
              <a:rPr lang="it-IT" dirty="0"/>
              <a:t> of </a:t>
            </a:r>
            <a:r>
              <a:rPr lang="it-IT" i="1" dirty="0"/>
              <a:t>d </a:t>
            </a:r>
            <a:r>
              <a:rPr lang="it-IT" dirty="0" err="1"/>
              <a:t>grows</a:t>
            </a:r>
            <a:r>
              <a:rPr lang="it-IT" dirty="0"/>
              <a:t>, the </a:t>
            </a:r>
            <a:r>
              <a:rPr lang="it-IT" dirty="0" err="1"/>
              <a:t>computational</a:t>
            </a:r>
            <a:r>
              <a:rPr lang="it-IT" dirty="0"/>
              <a:t> </a:t>
            </a:r>
            <a:r>
              <a:rPr lang="it-IT" dirty="0" err="1"/>
              <a:t>complexity</a:t>
            </a:r>
            <a:r>
              <a:rPr lang="it-IT" dirty="0"/>
              <a:t> of the </a:t>
            </a:r>
            <a:r>
              <a:rPr lang="it-IT" dirty="0" err="1"/>
              <a:t>classifier</a:t>
            </a:r>
            <a:r>
              <a:rPr lang="it-IT" dirty="0"/>
              <a:t> </a:t>
            </a:r>
            <a:r>
              <a:rPr lang="it-IT" dirty="0" err="1"/>
              <a:t>increases</a:t>
            </a:r>
            <a:r>
              <a:rPr lang="it-IT" dirty="0"/>
              <a:t>. For some </a:t>
            </a:r>
            <a:r>
              <a:rPr lang="it-IT" dirty="0" err="1"/>
              <a:t>architectures</a:t>
            </a:r>
            <a:r>
              <a:rPr lang="it-IT" dirty="0"/>
              <a:t> </a:t>
            </a:r>
            <a:r>
              <a:rPr lang="it-IT" dirty="0" err="1"/>
              <a:t>such</a:t>
            </a:r>
            <a:r>
              <a:rPr lang="it-IT" dirty="0"/>
              <a:t> an </a:t>
            </a:r>
            <a:r>
              <a:rPr lang="it-IT" dirty="0" err="1"/>
              <a:t>increment</a:t>
            </a:r>
            <a:r>
              <a:rPr lang="it-IT" dirty="0"/>
              <a:t> is linear with </a:t>
            </a:r>
            <a:r>
              <a:rPr lang="it-IT" i="1" dirty="0"/>
              <a:t>d</a:t>
            </a:r>
            <a:r>
              <a:rPr lang="it-IT" dirty="0"/>
              <a:t>, for </a:t>
            </a:r>
            <a:r>
              <a:rPr lang="it-IT" dirty="0" err="1"/>
              <a:t>other</a:t>
            </a:r>
            <a:r>
              <a:rPr lang="it-IT" dirty="0"/>
              <a:t> </a:t>
            </a:r>
            <a:r>
              <a:rPr lang="it-IT" dirty="0" err="1"/>
              <a:t>architectures</a:t>
            </a:r>
            <a:r>
              <a:rPr lang="it-IT" dirty="0"/>
              <a:t> it is </a:t>
            </a:r>
            <a:r>
              <a:rPr lang="it-IT" dirty="0" err="1"/>
              <a:t>superlinear</a:t>
            </a:r>
            <a:r>
              <a:rPr lang="it-IT" dirty="0"/>
              <a:t> (e.g.: </a:t>
            </a:r>
            <a:r>
              <a:rPr lang="it-IT" dirty="0" err="1"/>
              <a:t>quadratic</a:t>
            </a:r>
            <a:r>
              <a:rPr lang="it-IT" dirty="0"/>
              <a:t>).</a:t>
            </a:r>
          </a:p>
          <a:p>
            <a:pPr marL="0" indent="0">
              <a:buNone/>
            </a:pPr>
            <a:r>
              <a:rPr lang="it-IT" sz="2400" dirty="0"/>
              <a:t>	– The </a:t>
            </a:r>
            <a:r>
              <a:rPr lang="it-IT" sz="2400" dirty="0" err="1"/>
              <a:t>increase</a:t>
            </a:r>
            <a:r>
              <a:rPr lang="it-IT" sz="2400" dirty="0"/>
              <a:t> in </a:t>
            </a:r>
            <a:r>
              <a:rPr lang="it-IT" sz="2400" dirty="0" err="1"/>
              <a:t>complexity</a:t>
            </a:r>
            <a:r>
              <a:rPr lang="it-IT" sz="2400" dirty="0"/>
              <a:t> </a:t>
            </a:r>
            <a:r>
              <a:rPr lang="it-IT" sz="2400" dirty="0" err="1"/>
              <a:t>determines</a:t>
            </a:r>
            <a:r>
              <a:rPr lang="it-IT" sz="2400" dirty="0"/>
              <a:t> </a:t>
            </a:r>
            <a:r>
              <a:rPr lang="it-IT" sz="2400" dirty="0" err="1"/>
              <a:t>longer</a:t>
            </a:r>
            <a:r>
              <a:rPr lang="it-IT" sz="2400" dirty="0"/>
              <a:t> </a:t>
            </a:r>
            <a:r>
              <a:rPr lang="it-IT" sz="2400" dirty="0" err="1"/>
              <a:t>computational</a:t>
            </a:r>
            <a:r>
              <a:rPr lang="it-IT" sz="2400" dirty="0"/>
              <a:t> times and    more </a:t>
            </a:r>
            <a:r>
              <a:rPr lang="it-IT" sz="2400" dirty="0" err="1"/>
              <a:t>significant</a:t>
            </a:r>
            <a:r>
              <a:rPr lang="it-IT" sz="2400" dirty="0"/>
              <a:t> </a:t>
            </a:r>
            <a:r>
              <a:rPr lang="it-IT" sz="2400" dirty="0" err="1"/>
              <a:t>memory</a:t>
            </a:r>
            <a:r>
              <a:rPr lang="it-IT" sz="2400" dirty="0"/>
              <a:t> </a:t>
            </a:r>
            <a:r>
              <a:rPr lang="it-IT" sz="2400" dirty="0" err="1"/>
              <a:t>requirements</a:t>
            </a:r>
            <a:r>
              <a:rPr lang="it-IT" sz="2400" dirty="0"/>
              <a:t>. </a:t>
            </a:r>
          </a:p>
          <a:p>
            <a:endParaRPr lang="en-GB" sz="2400" dirty="0"/>
          </a:p>
        </p:txBody>
      </p:sp>
    </p:spTree>
    <p:extLst>
      <p:ext uri="{BB962C8B-B14F-4D97-AF65-F5344CB8AC3E}">
        <p14:creationId xmlns:p14="http://schemas.microsoft.com/office/powerpoint/2010/main" val="3176540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D0078-FBDD-9C45-A7EC-C1A8DC991147}"/>
              </a:ext>
            </a:extLst>
          </p:cNvPr>
          <p:cNvSpPr>
            <a:spLocks noGrp="1"/>
          </p:cNvSpPr>
          <p:nvPr>
            <p:ph type="title"/>
          </p:nvPr>
        </p:nvSpPr>
        <p:spPr/>
        <p:txBody>
          <a:bodyPr>
            <a:normAutofit/>
          </a:bodyPr>
          <a:lstStyle/>
          <a:p>
            <a:r>
              <a:rPr lang="it-IT" sz="4000" b="1" dirty="0"/>
              <a:t>Hughes </a:t>
            </a:r>
            <a:r>
              <a:rPr lang="it-IT" sz="4000" b="1" dirty="0" err="1"/>
              <a:t>phenomenon</a:t>
            </a:r>
            <a:r>
              <a:rPr lang="it-IT" sz="4000" b="1" dirty="0"/>
              <a:t> (“</a:t>
            </a:r>
            <a:r>
              <a:rPr lang="it-IT" sz="4000" b="1" dirty="0" err="1"/>
              <a:t>curse</a:t>
            </a:r>
            <a:r>
              <a:rPr lang="it-IT" sz="4000" b="1" dirty="0"/>
              <a:t> of </a:t>
            </a:r>
            <a:r>
              <a:rPr lang="it-IT" sz="4000" b="1" dirty="0" err="1"/>
              <a:t>dimensionality</a:t>
            </a:r>
            <a:r>
              <a:rPr lang="it-IT" sz="4000" b="1" dirty="0"/>
              <a:t>”)</a:t>
            </a:r>
            <a:endParaRPr lang="en-GB" sz="4000" dirty="0"/>
          </a:p>
        </p:txBody>
      </p:sp>
      <p:sp>
        <p:nvSpPr>
          <p:cNvPr id="3" name="Content Placeholder 2">
            <a:extLst>
              <a:ext uri="{FF2B5EF4-FFF2-40B4-BE49-F238E27FC236}">
                <a16:creationId xmlns:a16="http://schemas.microsoft.com/office/drawing/2014/main" id="{DDF38EE0-E405-9541-A69C-F63E5FCF4CC0}"/>
              </a:ext>
            </a:extLst>
          </p:cNvPr>
          <p:cNvSpPr>
            <a:spLocks noGrp="1"/>
          </p:cNvSpPr>
          <p:nvPr>
            <p:ph idx="1"/>
          </p:nvPr>
        </p:nvSpPr>
        <p:spPr/>
        <p:txBody>
          <a:bodyPr/>
          <a:lstStyle/>
          <a:p>
            <a:r>
              <a:rPr lang="en-GB" dirty="0"/>
              <a:t>When d (the number of available features) grows, the amount of information for the classifier should grow, too. Therefore we might think that the accuracy should improve as well but...</a:t>
            </a:r>
          </a:p>
          <a:p>
            <a:r>
              <a:rPr lang="en-GB" dirty="0"/>
              <a:t>On the contrary, </a:t>
            </a:r>
            <a:r>
              <a:rPr lang="it-IT" dirty="0"/>
              <a:t>fixing the </a:t>
            </a:r>
            <a:r>
              <a:rPr lang="it-IT" dirty="0" err="1"/>
              <a:t>number</a:t>
            </a:r>
            <a:r>
              <a:rPr lang="it-IT" dirty="0"/>
              <a:t> </a:t>
            </a:r>
            <a:r>
              <a:rPr lang="it-IT" i="1" dirty="0" err="1"/>
              <a:t>n</a:t>
            </a:r>
            <a:r>
              <a:rPr lang="it-IT" i="1" dirty="0"/>
              <a:t> </a:t>
            </a:r>
            <a:r>
              <a:rPr lang="it-IT" dirty="0"/>
              <a:t>of the </a:t>
            </a:r>
            <a:r>
              <a:rPr lang="it-IT" i="1" dirty="0"/>
              <a:t>training </a:t>
            </a:r>
            <a:r>
              <a:rPr lang="it-IT" dirty="0" err="1"/>
              <a:t>patterns</a:t>
            </a:r>
            <a:r>
              <a:rPr lang="it-IT" dirty="0"/>
              <a:t>, the </a:t>
            </a:r>
            <a:r>
              <a:rPr lang="it-IT" dirty="0" err="1"/>
              <a:t>probability</a:t>
            </a:r>
            <a:r>
              <a:rPr lang="it-IT" dirty="0"/>
              <a:t> of a </a:t>
            </a:r>
            <a:r>
              <a:rPr lang="it-IT" dirty="0" err="1"/>
              <a:t>correct</a:t>
            </a:r>
            <a:r>
              <a:rPr lang="it-IT" dirty="0"/>
              <a:t> </a:t>
            </a:r>
            <a:r>
              <a:rPr lang="it-IT" dirty="0" err="1"/>
              <a:t>decision</a:t>
            </a:r>
            <a:r>
              <a:rPr lang="it-IT" dirty="0"/>
              <a:t> of the </a:t>
            </a:r>
            <a:r>
              <a:rPr lang="it-IT" dirty="0" err="1"/>
              <a:t>classifier</a:t>
            </a:r>
            <a:r>
              <a:rPr lang="it-IT" dirty="0"/>
              <a:t> </a:t>
            </a:r>
            <a:r>
              <a:rPr lang="it-IT" dirty="0" err="1"/>
              <a:t>increases</a:t>
            </a:r>
            <a:r>
              <a:rPr lang="it-IT" dirty="0"/>
              <a:t> </a:t>
            </a:r>
            <a:r>
              <a:rPr lang="it-IT" dirty="0" err="1"/>
              <a:t>when</a:t>
            </a:r>
            <a:r>
              <a:rPr lang="it-IT" dirty="0"/>
              <a:t> 1 ≤ </a:t>
            </a:r>
            <a:r>
              <a:rPr lang="it-IT" i="1" dirty="0"/>
              <a:t>d </a:t>
            </a:r>
            <a:r>
              <a:rPr lang="it-IT" dirty="0"/>
              <a:t>≤ </a:t>
            </a:r>
            <a:r>
              <a:rPr lang="it-IT" i="1" dirty="0"/>
              <a:t>d</a:t>
            </a:r>
            <a:r>
              <a:rPr lang="it-IT" dirty="0"/>
              <a:t>* and </a:t>
            </a:r>
            <a:r>
              <a:rPr lang="it-IT" dirty="0" err="1"/>
              <a:t>then</a:t>
            </a:r>
            <a:r>
              <a:rPr lang="it-IT" dirty="0"/>
              <a:t> </a:t>
            </a:r>
            <a:r>
              <a:rPr lang="it-IT" dirty="0" err="1"/>
              <a:t>decreases</a:t>
            </a:r>
            <a:r>
              <a:rPr lang="it-IT" dirty="0"/>
              <a:t> for </a:t>
            </a:r>
            <a:r>
              <a:rPr lang="it-IT" i="1" dirty="0"/>
              <a:t>d &gt; d</a:t>
            </a:r>
            <a:r>
              <a:rPr lang="it-IT" dirty="0"/>
              <a:t>* (</a:t>
            </a:r>
            <a:r>
              <a:rPr lang="it-IT" i="1" dirty="0"/>
              <a:t>Hughes </a:t>
            </a:r>
            <a:r>
              <a:rPr lang="it-IT" i="1" dirty="0" err="1"/>
              <a:t>phenomenon</a:t>
            </a:r>
            <a:r>
              <a:rPr lang="it-IT" dirty="0"/>
              <a:t>).</a:t>
            </a:r>
          </a:p>
        </p:txBody>
      </p:sp>
    </p:spTree>
    <p:extLst>
      <p:ext uri="{BB962C8B-B14F-4D97-AF65-F5344CB8AC3E}">
        <p14:creationId xmlns:p14="http://schemas.microsoft.com/office/powerpoint/2010/main" val="7946209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8FE51-BE4C-9242-9782-DC01A7F2A3BD}"/>
              </a:ext>
            </a:extLst>
          </p:cNvPr>
          <p:cNvSpPr>
            <a:spLocks noGrp="1"/>
          </p:cNvSpPr>
          <p:nvPr>
            <p:ph type="title"/>
          </p:nvPr>
        </p:nvSpPr>
        <p:spPr/>
        <p:txBody>
          <a:bodyPr/>
          <a:lstStyle/>
          <a:p>
            <a:r>
              <a:rPr lang="en-GB" b="1" dirty="0"/>
              <a:t>Feature reduction</a:t>
            </a:r>
          </a:p>
        </p:txBody>
      </p:sp>
      <p:sp>
        <p:nvSpPr>
          <p:cNvPr id="3" name="Content Placeholder 2">
            <a:extLst>
              <a:ext uri="{FF2B5EF4-FFF2-40B4-BE49-F238E27FC236}">
                <a16:creationId xmlns:a16="http://schemas.microsoft.com/office/drawing/2014/main" id="{D182A89D-97F9-4D46-8BC5-7241C1CABAE7}"/>
              </a:ext>
            </a:extLst>
          </p:cNvPr>
          <p:cNvSpPr>
            <a:spLocks noGrp="1"/>
          </p:cNvSpPr>
          <p:nvPr>
            <p:ph idx="1"/>
          </p:nvPr>
        </p:nvSpPr>
        <p:spPr/>
        <p:txBody>
          <a:bodyPr>
            <a:normAutofit fontScale="92500" lnSpcReduction="10000"/>
          </a:bodyPr>
          <a:lstStyle/>
          <a:p>
            <a:r>
              <a:rPr lang="it-IT" dirty="0"/>
              <a:t>A </a:t>
            </a:r>
            <a:r>
              <a:rPr lang="it-IT" dirty="0" err="1"/>
              <a:t>possible</a:t>
            </a:r>
            <a:r>
              <a:rPr lang="it-IT" dirty="0"/>
              <a:t> </a:t>
            </a:r>
            <a:r>
              <a:rPr lang="it-IT" dirty="0" err="1"/>
              <a:t>solution</a:t>
            </a:r>
            <a:r>
              <a:rPr lang="it-IT" dirty="0"/>
              <a:t> </a:t>
            </a:r>
            <a:r>
              <a:rPr lang="it-IT" dirty="0" err="1"/>
              <a:t>is</a:t>
            </a:r>
            <a:r>
              <a:rPr lang="it-IT" dirty="0"/>
              <a:t> the </a:t>
            </a:r>
            <a:r>
              <a:rPr lang="it-IT" dirty="0" err="1"/>
              <a:t>reduction</a:t>
            </a:r>
            <a:r>
              <a:rPr lang="it-IT" dirty="0"/>
              <a:t> of the </a:t>
            </a:r>
            <a:r>
              <a:rPr lang="it-IT" dirty="0" err="1"/>
              <a:t>number</a:t>
            </a:r>
            <a:r>
              <a:rPr lang="it-IT" dirty="0"/>
              <a:t> </a:t>
            </a:r>
            <a:r>
              <a:rPr lang="it-IT" i="1" dirty="0"/>
              <a:t>d </a:t>
            </a:r>
            <a:r>
              <a:rPr lang="it-IT" dirty="0"/>
              <a:t>of the </a:t>
            </a:r>
            <a:r>
              <a:rPr lang="it-IT" dirty="0" err="1"/>
              <a:t>feature</a:t>
            </a:r>
            <a:r>
              <a:rPr lang="it-IT" dirty="0"/>
              <a:t> </a:t>
            </a:r>
            <a:r>
              <a:rPr lang="it-IT" dirty="0" err="1"/>
              <a:t>employed</a:t>
            </a:r>
            <a:r>
              <a:rPr lang="it-IT" dirty="0"/>
              <a:t> in the </a:t>
            </a:r>
            <a:r>
              <a:rPr lang="it-IT" dirty="0" err="1"/>
              <a:t>classification</a:t>
            </a:r>
            <a:r>
              <a:rPr lang="it-IT" dirty="0"/>
              <a:t> </a:t>
            </a:r>
            <a:r>
              <a:rPr lang="it-IT" dirty="0" err="1"/>
              <a:t>process</a:t>
            </a:r>
            <a:r>
              <a:rPr lang="it-IT" dirty="0"/>
              <a:t> (</a:t>
            </a:r>
            <a:r>
              <a:rPr lang="it-IT" i="1" dirty="0" err="1"/>
              <a:t>feature</a:t>
            </a:r>
            <a:r>
              <a:rPr lang="it-IT" i="1" dirty="0"/>
              <a:t> </a:t>
            </a:r>
            <a:r>
              <a:rPr lang="it-IT" i="1" dirty="0" err="1"/>
              <a:t>reduction</a:t>
            </a:r>
            <a:r>
              <a:rPr lang="it-IT" dirty="0"/>
              <a:t>).</a:t>
            </a:r>
          </a:p>
          <a:p>
            <a:r>
              <a:rPr lang="it-IT" dirty="0" err="1"/>
              <a:t>Drawback</a:t>
            </a:r>
            <a:r>
              <a:rPr lang="it-IT" dirty="0"/>
              <a:t>: the </a:t>
            </a:r>
            <a:r>
              <a:rPr lang="it-IT" dirty="0" err="1"/>
              <a:t>reduction</a:t>
            </a:r>
            <a:r>
              <a:rPr lang="it-IT" dirty="0"/>
              <a:t> of the </a:t>
            </a:r>
            <a:r>
              <a:rPr lang="it-IT" dirty="0" err="1"/>
              <a:t>feature</a:t>
            </a:r>
            <a:r>
              <a:rPr lang="it-IT" dirty="0"/>
              <a:t> </a:t>
            </a:r>
            <a:r>
              <a:rPr lang="it-IT" dirty="0" err="1"/>
              <a:t>space</a:t>
            </a:r>
            <a:r>
              <a:rPr lang="it-IT" dirty="0"/>
              <a:t> </a:t>
            </a:r>
            <a:r>
              <a:rPr lang="it-IT" dirty="0" err="1"/>
              <a:t>implies</a:t>
            </a:r>
            <a:r>
              <a:rPr lang="it-IT" dirty="0"/>
              <a:t> a </a:t>
            </a:r>
            <a:r>
              <a:rPr lang="it-IT" dirty="0" err="1"/>
              <a:t>possible</a:t>
            </a:r>
            <a:r>
              <a:rPr lang="it-IT" dirty="0"/>
              <a:t> information </a:t>
            </a:r>
            <a:r>
              <a:rPr lang="it-IT" dirty="0" err="1"/>
              <a:t>loss</a:t>
            </a:r>
            <a:r>
              <a:rPr lang="it-IT" dirty="0"/>
              <a:t>.</a:t>
            </a:r>
          </a:p>
          <a:p>
            <a:r>
              <a:rPr lang="it-IT" dirty="0" err="1"/>
              <a:t>There</a:t>
            </a:r>
            <a:r>
              <a:rPr lang="it-IT" dirty="0"/>
              <a:t> are </a:t>
            </a:r>
            <a:r>
              <a:rPr lang="it-IT" dirty="0" err="1"/>
              <a:t>two</a:t>
            </a:r>
            <a:r>
              <a:rPr lang="it-IT" dirty="0"/>
              <a:t> </a:t>
            </a:r>
            <a:r>
              <a:rPr lang="it-IT" dirty="0" err="1"/>
              <a:t>basic</a:t>
            </a:r>
            <a:r>
              <a:rPr lang="it-IT" dirty="0"/>
              <a:t> </a:t>
            </a:r>
            <a:r>
              <a:rPr lang="it-IT" dirty="0" err="1"/>
              <a:t>strategies</a:t>
            </a:r>
            <a:r>
              <a:rPr lang="it-IT" dirty="0"/>
              <a:t> for </a:t>
            </a:r>
            <a:r>
              <a:rPr lang="it-IT" dirty="0" err="1"/>
              <a:t>feature</a:t>
            </a:r>
            <a:r>
              <a:rPr lang="it-IT" dirty="0"/>
              <a:t> </a:t>
            </a:r>
            <a:r>
              <a:rPr lang="it-IT" dirty="0" err="1"/>
              <a:t>reduction</a:t>
            </a:r>
            <a:r>
              <a:rPr lang="it-IT" dirty="0"/>
              <a:t>: </a:t>
            </a:r>
          </a:p>
          <a:p>
            <a:pPr marL="0" indent="0">
              <a:buNone/>
            </a:pPr>
            <a:r>
              <a:rPr lang="it-IT" dirty="0"/>
              <a:t>–  </a:t>
            </a:r>
            <a:r>
              <a:rPr lang="it-IT" dirty="0" err="1"/>
              <a:t>feature</a:t>
            </a:r>
            <a:r>
              <a:rPr lang="it-IT" dirty="0"/>
              <a:t> </a:t>
            </a:r>
            <a:r>
              <a:rPr lang="it-IT" dirty="0" err="1"/>
              <a:t>selection</a:t>
            </a:r>
            <a:r>
              <a:rPr lang="it-IT" dirty="0"/>
              <a:t>: the </a:t>
            </a:r>
            <a:r>
              <a:rPr lang="it-IT" dirty="0" err="1"/>
              <a:t>identification</a:t>
            </a:r>
            <a:r>
              <a:rPr lang="it-IT" dirty="0"/>
              <a:t>, </a:t>
            </a:r>
            <a:r>
              <a:rPr lang="it-IT" dirty="0" err="1"/>
              <a:t>within</a:t>
            </a:r>
            <a:r>
              <a:rPr lang="it-IT" dirty="0"/>
              <a:t> the set of the </a:t>
            </a:r>
            <a:r>
              <a:rPr lang="it-IT" i="1" dirty="0"/>
              <a:t>d </a:t>
            </a:r>
            <a:r>
              <a:rPr lang="it-IT" dirty="0" err="1"/>
              <a:t>available</a:t>
            </a:r>
            <a:r>
              <a:rPr lang="it-IT" dirty="0"/>
              <a:t> </a:t>
            </a:r>
            <a:r>
              <a:rPr lang="it-IT" i="1" dirty="0" err="1"/>
              <a:t>features</a:t>
            </a:r>
            <a:r>
              <a:rPr lang="it-IT" dirty="0"/>
              <a:t>, of a subset of </a:t>
            </a:r>
            <a:r>
              <a:rPr lang="it-IT" i="1" dirty="0"/>
              <a:t>m </a:t>
            </a:r>
            <a:r>
              <a:rPr lang="it-IT" i="1" dirty="0" err="1"/>
              <a:t>features</a:t>
            </a:r>
            <a:r>
              <a:rPr lang="it-IT" i="1" dirty="0"/>
              <a:t>. </a:t>
            </a:r>
            <a:r>
              <a:rPr lang="it-IT" dirty="0" err="1"/>
              <a:t>Such</a:t>
            </a:r>
            <a:r>
              <a:rPr lang="it-IT" dirty="0"/>
              <a:t> a subset </a:t>
            </a:r>
            <a:r>
              <a:rPr lang="it-IT" dirty="0" err="1"/>
              <a:t>is</a:t>
            </a:r>
            <a:r>
              <a:rPr lang="it-IT" dirty="0"/>
              <a:t> </a:t>
            </a:r>
            <a:r>
              <a:rPr lang="it-IT" dirty="0" err="1"/>
              <a:t>chosen</a:t>
            </a:r>
            <a:r>
              <a:rPr lang="it-IT" dirty="0"/>
              <a:t> so </a:t>
            </a:r>
            <a:r>
              <a:rPr lang="it-IT" dirty="0" err="1"/>
              <a:t>as</a:t>
            </a:r>
            <a:r>
              <a:rPr lang="it-IT" dirty="0"/>
              <a:t> to </a:t>
            </a:r>
            <a:r>
              <a:rPr lang="it-IT" dirty="0" err="1"/>
              <a:t>minimize</a:t>
            </a:r>
            <a:r>
              <a:rPr lang="it-IT" dirty="0"/>
              <a:t> the information </a:t>
            </a:r>
            <a:r>
              <a:rPr lang="it-IT" dirty="0" err="1"/>
              <a:t>loss</a:t>
            </a:r>
            <a:r>
              <a:rPr lang="it-IT" dirty="0"/>
              <a:t>, by </a:t>
            </a:r>
            <a:r>
              <a:rPr lang="it-IT" dirty="0" err="1"/>
              <a:t>using</a:t>
            </a:r>
            <a:r>
              <a:rPr lang="it-IT" dirty="0"/>
              <a:t> a </a:t>
            </a:r>
            <a:r>
              <a:rPr lang="it-IT" dirty="0" err="1"/>
              <a:t>predefined</a:t>
            </a:r>
            <a:r>
              <a:rPr lang="it-IT" dirty="0"/>
              <a:t> </a:t>
            </a:r>
            <a:r>
              <a:rPr lang="it-IT" dirty="0" err="1"/>
              <a:t>optimality</a:t>
            </a:r>
            <a:r>
              <a:rPr lang="it-IT" dirty="0"/>
              <a:t> </a:t>
            </a:r>
            <a:r>
              <a:rPr lang="it-IT" dirty="0" err="1"/>
              <a:t>criterion</a:t>
            </a:r>
            <a:r>
              <a:rPr lang="it-IT" dirty="0"/>
              <a:t>; </a:t>
            </a:r>
          </a:p>
          <a:p>
            <a:pPr marL="0" indent="0">
              <a:buNone/>
            </a:pPr>
            <a:r>
              <a:rPr lang="it-IT" dirty="0"/>
              <a:t>–  </a:t>
            </a:r>
            <a:r>
              <a:rPr lang="it-IT" dirty="0" err="1"/>
              <a:t>feature</a:t>
            </a:r>
            <a:r>
              <a:rPr lang="it-IT" dirty="0"/>
              <a:t> </a:t>
            </a:r>
            <a:r>
              <a:rPr lang="it-IT" dirty="0" err="1"/>
              <a:t>extraction</a:t>
            </a:r>
            <a:r>
              <a:rPr lang="it-IT" dirty="0"/>
              <a:t>: a (</a:t>
            </a:r>
            <a:r>
              <a:rPr lang="it-IT" dirty="0" err="1"/>
              <a:t>often</a:t>
            </a:r>
            <a:r>
              <a:rPr lang="it-IT" dirty="0"/>
              <a:t> linear) </a:t>
            </a:r>
            <a:r>
              <a:rPr lang="it-IT" dirty="0" err="1"/>
              <a:t>transformation</a:t>
            </a:r>
            <a:r>
              <a:rPr lang="it-IT" dirty="0"/>
              <a:t> of the </a:t>
            </a:r>
            <a:r>
              <a:rPr lang="it-IT" dirty="0" err="1"/>
              <a:t>original</a:t>
            </a:r>
            <a:r>
              <a:rPr lang="it-IT" dirty="0"/>
              <a:t> (</a:t>
            </a:r>
            <a:r>
              <a:rPr lang="it-IT" i="1" dirty="0"/>
              <a:t>d</a:t>
            </a:r>
            <a:r>
              <a:rPr lang="it-IT" dirty="0"/>
              <a:t>- </a:t>
            </a:r>
            <a:r>
              <a:rPr lang="it-IT" dirty="0" err="1"/>
              <a:t>dimensional</a:t>
            </a:r>
            <a:r>
              <a:rPr lang="it-IT" dirty="0"/>
              <a:t>) </a:t>
            </a:r>
            <a:r>
              <a:rPr lang="it-IT" dirty="0" err="1"/>
              <a:t>feature</a:t>
            </a:r>
            <a:r>
              <a:rPr lang="it-IT" dirty="0"/>
              <a:t> </a:t>
            </a:r>
            <a:r>
              <a:rPr lang="it-IT" dirty="0" err="1"/>
              <a:t>space</a:t>
            </a:r>
            <a:r>
              <a:rPr lang="it-IT" dirty="0"/>
              <a:t> in </a:t>
            </a:r>
            <a:r>
              <a:rPr lang="it-IT" dirty="0" err="1"/>
              <a:t>another</a:t>
            </a:r>
            <a:r>
              <a:rPr lang="it-IT" dirty="0"/>
              <a:t> </a:t>
            </a:r>
            <a:r>
              <a:rPr lang="it-IT" dirty="0" err="1"/>
              <a:t>space</a:t>
            </a:r>
            <a:r>
              <a:rPr lang="it-IT" dirty="0"/>
              <a:t> </a:t>
            </a:r>
            <a:r>
              <a:rPr lang="it-IT" dirty="0" err="1"/>
              <a:t>having</a:t>
            </a:r>
            <a:r>
              <a:rPr lang="it-IT" dirty="0"/>
              <a:t> a </a:t>
            </a:r>
            <a:r>
              <a:rPr lang="it-IT" dirty="0" err="1"/>
              <a:t>dimension</a:t>
            </a:r>
            <a:r>
              <a:rPr lang="it-IT" dirty="0"/>
              <a:t> </a:t>
            </a:r>
            <a:r>
              <a:rPr lang="it-IT" i="1" dirty="0"/>
              <a:t>m&lt;d</a:t>
            </a:r>
            <a:r>
              <a:rPr lang="it-IT" dirty="0"/>
              <a:t>, </a:t>
            </a:r>
            <a:r>
              <a:rPr lang="it-IT" dirty="0" err="1"/>
              <a:t>defined</a:t>
            </a:r>
            <a:r>
              <a:rPr lang="it-IT" dirty="0"/>
              <a:t> so </a:t>
            </a:r>
            <a:r>
              <a:rPr lang="it-IT" dirty="0" err="1"/>
              <a:t>as</a:t>
            </a:r>
            <a:r>
              <a:rPr lang="it-IT" dirty="0"/>
              <a:t> to </a:t>
            </a:r>
            <a:r>
              <a:rPr lang="it-IT" dirty="0" err="1"/>
              <a:t>minimize</a:t>
            </a:r>
            <a:r>
              <a:rPr lang="it-IT" dirty="0"/>
              <a:t> the information </a:t>
            </a:r>
            <a:r>
              <a:rPr lang="it-IT" dirty="0" err="1"/>
              <a:t>loss</a:t>
            </a:r>
            <a:r>
              <a:rPr lang="it-IT" dirty="0"/>
              <a:t>. </a:t>
            </a:r>
          </a:p>
          <a:p>
            <a:endParaRPr lang="en-GB" dirty="0"/>
          </a:p>
        </p:txBody>
      </p:sp>
    </p:spTree>
    <p:extLst>
      <p:ext uri="{BB962C8B-B14F-4D97-AF65-F5344CB8AC3E}">
        <p14:creationId xmlns:p14="http://schemas.microsoft.com/office/powerpoint/2010/main" val="20484609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27F9C-B3AE-2F4B-A023-4A3607447DC1}"/>
              </a:ext>
            </a:extLst>
          </p:cNvPr>
          <p:cNvSpPr>
            <a:spLocks noGrp="1"/>
          </p:cNvSpPr>
          <p:nvPr>
            <p:ph type="title"/>
          </p:nvPr>
        </p:nvSpPr>
        <p:spPr>
          <a:xfrm>
            <a:off x="838200" y="365125"/>
            <a:ext cx="10515600" cy="1325563"/>
          </a:xfrm>
        </p:spPr>
        <p:txBody>
          <a:bodyPr>
            <a:normAutofit/>
          </a:bodyPr>
          <a:lstStyle/>
          <a:p>
            <a:r>
              <a:rPr lang="it-IT" b="1" dirty="0" err="1"/>
              <a:t>Reject</a:t>
            </a:r>
            <a:r>
              <a:rPr lang="it-IT" b="1" dirty="0"/>
              <a:t> </a:t>
            </a:r>
            <a:r>
              <a:rPr lang="it-IT" b="1" dirty="0" err="1"/>
              <a:t>Option</a:t>
            </a:r>
            <a:endParaRPr lang="en-GB" b="1" dirty="0"/>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97AED907-E980-F14A-B90A-7C097D7298B3}"/>
                  </a:ext>
                </a:extLst>
              </p:cNvPr>
              <p:cNvSpPr>
                <a:spLocks noGrp="1"/>
              </p:cNvSpPr>
              <p:nvPr>
                <p:ph idx="1"/>
              </p:nvPr>
            </p:nvSpPr>
            <p:spPr/>
            <p:txBody>
              <a:bodyPr>
                <a:normAutofit lnSpcReduction="10000"/>
              </a:bodyPr>
              <a:lstStyle/>
              <a:p>
                <a:r>
                  <a:rPr lang="it-IT" b="1" dirty="0"/>
                  <a:t>Minimum </a:t>
                </a:r>
                <a:r>
                  <a:rPr lang="it-IT" b="1" dirty="0" err="1"/>
                  <a:t>Risk</a:t>
                </a:r>
                <a:r>
                  <a:rPr lang="it-IT" b="1" dirty="0"/>
                  <a:t> </a:t>
                </a:r>
                <a:r>
                  <a:rPr lang="it-IT" b="1" dirty="0" err="1"/>
                  <a:t>Classification</a:t>
                </a:r>
                <a:r>
                  <a:rPr lang="it-IT" b="1" dirty="0"/>
                  <a:t> Rule (MRC rule)</a:t>
                </a:r>
              </a:p>
              <a:p>
                <a:r>
                  <a:rPr lang="it-IT" dirty="0"/>
                  <a:t>We associate a cost with a </a:t>
                </a:r>
                <a:r>
                  <a:rPr lang="it-IT" dirty="0" err="1"/>
                  <a:t>decision</a:t>
                </a:r>
                <a:r>
                  <a:rPr lang="it-IT" dirty="0"/>
                  <a:t>:</a:t>
                </a:r>
              </a:p>
              <a:p>
                <a:endParaRPr lang="en-GB" dirty="0"/>
              </a:p>
              <a:p>
                <a:endParaRPr lang="en-GB" dirty="0"/>
              </a:p>
              <a:p>
                <a:pPr marL="0" indent="0">
                  <a:buNone/>
                </a:pPr>
                <a:endParaRPr lang="en-GB" dirty="0"/>
              </a:p>
              <a:p>
                <a:r>
                  <a:rPr lang="it-IT" dirty="0"/>
                  <a:t>From an operative </a:t>
                </a:r>
                <a:r>
                  <a:rPr lang="it-IT" dirty="0" err="1"/>
                  <a:t>point</a:t>
                </a:r>
                <a:r>
                  <a:rPr lang="it-IT" dirty="0"/>
                  <a:t> of </a:t>
                </a:r>
                <a:r>
                  <a:rPr lang="it-IT" dirty="0" err="1"/>
                  <a:t>view</a:t>
                </a:r>
                <a:r>
                  <a:rPr lang="it-IT" dirty="0"/>
                  <a:t>, the MRC </a:t>
                </a:r>
                <a:r>
                  <a:rPr lang="it-IT" dirty="0" err="1"/>
                  <a:t>rule</a:t>
                </a:r>
                <a:r>
                  <a:rPr lang="it-IT" dirty="0"/>
                  <a:t>, for a </a:t>
                </a:r>
                <a:r>
                  <a:rPr lang="it-IT" dirty="0" err="1"/>
                  <a:t>given</a:t>
                </a:r>
                <a:r>
                  <a:rPr lang="it-IT" dirty="0"/>
                  <a:t> sample </a:t>
                </a:r>
                <a:r>
                  <a:rPr lang="it-IT" i="1" dirty="0"/>
                  <a:t>x</a:t>
                </a:r>
                <a:r>
                  <a:rPr lang="it-IT" dirty="0"/>
                  <a:t>, </a:t>
                </a:r>
                <a:r>
                  <a:rPr lang="it-IT" dirty="0" err="1"/>
                  <a:t>chooses</a:t>
                </a:r>
                <a:r>
                  <a:rPr lang="it-IT" dirty="0"/>
                  <a:t> the </a:t>
                </a:r>
                <a:r>
                  <a:rPr lang="it-IT" dirty="0" err="1"/>
                  <a:t>class</a:t>
                </a:r>
                <a:r>
                  <a:rPr lang="it-IT" dirty="0"/>
                  <a:t> </a:t>
                </a:r>
                <a:r>
                  <a:rPr lang="it-IT" i="1" dirty="0"/>
                  <a:t>k </a:t>
                </a:r>
                <a:r>
                  <a:rPr lang="it-IT" dirty="0" err="1"/>
                  <a:t>such</a:t>
                </a:r>
                <a:r>
                  <a:rPr lang="it-IT" dirty="0"/>
                  <a:t> </a:t>
                </a:r>
                <a:r>
                  <a:rPr lang="it-IT" dirty="0" err="1"/>
                  <a:t>that</a:t>
                </a:r>
                <a:r>
                  <a:rPr lang="it-IT" dirty="0"/>
                  <a:t>: </a:t>
                </a:r>
              </a:p>
              <a:p>
                <a:pPr marL="0" indent="0">
                  <a:buNone/>
                </a:pPr>
                <a14:m>
                  <m:oMathPara xmlns:m="http://schemas.openxmlformats.org/officeDocument/2006/math">
                    <m:oMathParaPr>
                      <m:jc m:val="centerGroup"/>
                    </m:oMathParaPr>
                    <m:oMath xmlns:m="http://schemas.openxmlformats.org/officeDocument/2006/math">
                      <m:r>
                        <a:rPr lang="it-IT" b="0" i="1" smtClean="0">
                          <a:latin typeface="Cambria Math" panose="02040503050406030204" pitchFamily="18" charset="0"/>
                        </a:rPr>
                        <m:t>𝑘</m:t>
                      </m:r>
                      <m:r>
                        <a:rPr lang="it-IT" b="0" i="1" smtClean="0">
                          <a:latin typeface="Cambria Math" panose="02040503050406030204" pitchFamily="18" charset="0"/>
                        </a:rPr>
                        <m:t>=</m:t>
                      </m:r>
                      <m:r>
                        <a:rPr lang="it-IT" b="0" i="1" smtClean="0">
                          <a:latin typeface="Cambria Math" panose="02040503050406030204" pitchFamily="18" charset="0"/>
                        </a:rPr>
                        <m:t>𝑎𝑟𝑔𝑚𝑖</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𝑛</m:t>
                          </m:r>
                        </m:e>
                        <m:sub>
                          <m:r>
                            <a:rPr lang="it-IT" b="0" i="1" smtClean="0">
                              <a:latin typeface="Cambria Math" panose="02040503050406030204" pitchFamily="18" charset="0"/>
                            </a:rPr>
                            <m:t>𝑗</m:t>
                          </m:r>
                        </m:sub>
                      </m:sSub>
                      <m:nary>
                        <m:naryPr>
                          <m:chr m:val="∑"/>
                          <m:ctrlPr>
                            <a:rPr lang="it-IT" b="0" i="1" smtClean="0">
                              <a:latin typeface="Cambria Math" panose="02040503050406030204" pitchFamily="18" charset="0"/>
                            </a:rPr>
                          </m:ctrlPr>
                        </m:naryPr>
                        <m:sub>
                          <m:r>
                            <m:rPr>
                              <m:brk m:alnAt="23"/>
                            </m:rPr>
                            <a:rPr lang="it-IT" b="0" i="1" smtClean="0">
                              <a:latin typeface="Cambria Math" panose="02040503050406030204" pitchFamily="18" charset="0"/>
                            </a:rPr>
                            <m:t>𝑖</m:t>
                          </m:r>
                          <m:r>
                            <a:rPr lang="it-IT" b="0" i="1" smtClean="0">
                              <a:latin typeface="Cambria Math" panose="02040503050406030204" pitchFamily="18" charset="0"/>
                            </a:rPr>
                            <m:t>=1</m:t>
                          </m:r>
                        </m:sub>
                        <m:sup>
                          <m:r>
                            <a:rPr lang="it-IT" b="0" i="1" smtClean="0">
                              <a:latin typeface="Cambria Math" panose="02040503050406030204" pitchFamily="18" charset="0"/>
                            </a:rPr>
                            <m:t>𝑁</m:t>
                          </m:r>
                        </m:sup>
                        <m:e>
                          <m:sSub>
                            <m:sSubPr>
                              <m:ctrlPr>
                                <a:rPr lang="it-IT" b="0" i="1" smtClean="0">
                                  <a:latin typeface="Cambria Math" panose="02040503050406030204" pitchFamily="18" charset="0"/>
                                </a:rPr>
                              </m:ctrlPr>
                            </m:sSubPr>
                            <m:e>
                              <m:r>
                                <a:rPr lang="it-IT" b="0" i="1" smtClean="0">
                                  <a:latin typeface="Cambria Math" panose="02040503050406030204" pitchFamily="18" charset="0"/>
                                </a:rPr>
                                <m:t>𝐶</m:t>
                              </m:r>
                            </m:e>
                            <m:sub>
                              <m:r>
                                <a:rPr lang="it-IT" b="0" i="1" smtClean="0">
                                  <a:latin typeface="Cambria Math" panose="02040503050406030204" pitchFamily="18" charset="0"/>
                                </a:rPr>
                                <m:t>𝑖𝑗</m:t>
                              </m:r>
                            </m:sub>
                          </m:sSub>
                          <m:r>
                            <a:rPr lang="it-IT" b="0" i="1" smtClean="0">
                              <a:latin typeface="Cambria Math" panose="02040503050406030204" pitchFamily="18" charset="0"/>
                            </a:rPr>
                            <m:t>𝑃</m:t>
                          </m:r>
                          <m:r>
                            <a:rPr lang="it-IT" b="0" i="1" smtClean="0">
                              <a:latin typeface="Cambria Math" panose="02040503050406030204" pitchFamily="18" charset="0"/>
                            </a:rPr>
                            <m:t>(</m:t>
                          </m:r>
                          <m:r>
                            <a:rPr lang="it-IT" b="0" i="1" smtClean="0">
                              <a:latin typeface="Cambria Math" panose="02040503050406030204" pitchFamily="18" charset="0"/>
                            </a:rPr>
                            <m:t>𝑖</m:t>
                          </m:r>
                          <m:r>
                            <a:rPr lang="it-IT" b="0" i="1" smtClean="0">
                              <a:latin typeface="Cambria Math" panose="02040503050406030204" pitchFamily="18" charset="0"/>
                            </a:rPr>
                            <m:t>|</m:t>
                          </m:r>
                          <m:r>
                            <m:rPr>
                              <m:sty m:val="p"/>
                            </m:rPr>
                            <a:rPr lang="it-IT" b="0" i="1" smtClean="0">
                              <a:latin typeface="Cambria Math" panose="02040503050406030204" pitchFamily="18" charset="0"/>
                            </a:rPr>
                            <m:t>x</m:t>
                          </m:r>
                          <m:r>
                            <a:rPr lang="it-IT" b="0" i="1" smtClean="0">
                              <a:latin typeface="Cambria Math" panose="02040503050406030204" pitchFamily="18" charset="0"/>
                            </a:rPr>
                            <m:t>)</m:t>
                          </m:r>
                        </m:e>
                      </m:nary>
                    </m:oMath>
                  </m:oMathPara>
                </a14:m>
                <a:endParaRPr lang="it-IT" dirty="0"/>
              </a:p>
              <a:p>
                <a:pPr marL="0" indent="0">
                  <a:buNone/>
                </a:pPr>
                <a:endParaRPr lang="en-GB" dirty="0"/>
              </a:p>
            </p:txBody>
          </p:sp>
        </mc:Choice>
        <mc:Fallback xmlns="">
          <p:sp>
            <p:nvSpPr>
              <p:cNvPr id="4" name="Content Placeholder 3">
                <a:extLst>
                  <a:ext uri="{FF2B5EF4-FFF2-40B4-BE49-F238E27FC236}">
                    <a16:creationId xmlns:a16="http://schemas.microsoft.com/office/drawing/2014/main" id="{97AED907-E980-F14A-B90A-7C097D7298B3}"/>
                  </a:ext>
                </a:extLst>
              </p:cNvPr>
              <p:cNvSpPr>
                <a:spLocks noGrp="1" noRot="1" noChangeAspect="1" noMove="1" noResize="1" noEditPoints="1" noAdjustHandles="1" noChangeArrowheads="1" noChangeShapeType="1" noTextEdit="1"/>
              </p:cNvSpPr>
              <p:nvPr>
                <p:ph idx="1"/>
              </p:nvPr>
            </p:nvSpPr>
            <p:spPr>
              <a:blipFill>
                <a:blip r:embed="rId2"/>
                <a:stretch>
                  <a:fillRect l="-965" t="-3509" b="-45322"/>
                </a:stretch>
              </a:blipFill>
            </p:spPr>
            <p:txBody>
              <a:bodyPr/>
              <a:lstStyle/>
              <a:p>
                <a:r>
                  <a:rPr lang="it-IT">
                    <a:noFill/>
                  </a:rPr>
                  <a:t> </a:t>
                </a:r>
              </a:p>
            </p:txBody>
          </p:sp>
        </mc:Fallback>
      </mc:AlternateContent>
      <p:graphicFrame>
        <p:nvGraphicFramePr>
          <p:cNvPr id="5" name="Table 4">
            <a:extLst>
              <a:ext uri="{FF2B5EF4-FFF2-40B4-BE49-F238E27FC236}">
                <a16:creationId xmlns:a16="http://schemas.microsoft.com/office/drawing/2014/main" id="{12364763-4848-0D41-AC8B-C0336F42C1A3}"/>
              </a:ext>
            </a:extLst>
          </p:cNvPr>
          <p:cNvGraphicFramePr>
            <a:graphicFrameLocks noGrp="1"/>
          </p:cNvGraphicFramePr>
          <p:nvPr>
            <p:extLst>
              <p:ext uri="{D42A27DB-BD31-4B8C-83A1-F6EECF244321}">
                <p14:modId xmlns:p14="http://schemas.microsoft.com/office/powerpoint/2010/main" val="210982611"/>
              </p:ext>
            </p:extLst>
          </p:nvPr>
        </p:nvGraphicFramePr>
        <p:xfrm>
          <a:off x="2173740" y="2880360"/>
          <a:ext cx="7844520" cy="1097280"/>
        </p:xfrm>
        <a:graphic>
          <a:graphicData uri="http://schemas.openxmlformats.org/drawingml/2006/table">
            <a:tbl>
              <a:tblPr firstRow="1" bandRow="1">
                <a:tableStyleId>{5940675A-B579-460E-94D1-54222C63F5DA}</a:tableStyleId>
              </a:tblPr>
              <a:tblGrid>
                <a:gridCol w="1961130">
                  <a:extLst>
                    <a:ext uri="{9D8B030D-6E8A-4147-A177-3AD203B41FA5}">
                      <a16:colId xmlns:a16="http://schemas.microsoft.com/office/drawing/2014/main" val="443777438"/>
                    </a:ext>
                  </a:extLst>
                </a:gridCol>
                <a:gridCol w="1961130">
                  <a:extLst>
                    <a:ext uri="{9D8B030D-6E8A-4147-A177-3AD203B41FA5}">
                      <a16:colId xmlns:a16="http://schemas.microsoft.com/office/drawing/2014/main" val="1457453255"/>
                    </a:ext>
                  </a:extLst>
                </a:gridCol>
                <a:gridCol w="1961130">
                  <a:extLst>
                    <a:ext uri="{9D8B030D-6E8A-4147-A177-3AD203B41FA5}">
                      <a16:colId xmlns:a16="http://schemas.microsoft.com/office/drawing/2014/main" val="3726742423"/>
                    </a:ext>
                  </a:extLst>
                </a:gridCol>
                <a:gridCol w="1961130">
                  <a:extLst>
                    <a:ext uri="{9D8B030D-6E8A-4147-A177-3AD203B41FA5}">
                      <a16:colId xmlns:a16="http://schemas.microsoft.com/office/drawing/2014/main" val="307383550"/>
                    </a:ext>
                  </a:extLst>
                </a:gridCol>
              </a:tblGrid>
              <a:tr h="0">
                <a:tc>
                  <a:txBody>
                    <a:bodyPr/>
                    <a:lstStyle/>
                    <a:p>
                      <a:r>
                        <a:rPr lang="en-GB" sz="1400" b="1"/>
                        <a:t>true/predicted classes</a:t>
                      </a:r>
                      <a:endParaRPr lang="en-GB" sz="1400" b="1" dirty="0"/>
                    </a:p>
                  </a:txBody>
                  <a:tcPr/>
                </a:tc>
                <a:tc>
                  <a:txBody>
                    <a:bodyPr/>
                    <a:lstStyle/>
                    <a:p>
                      <a:r>
                        <a:rPr lang="en-GB" b="1"/>
                        <a:t>disease</a:t>
                      </a:r>
                      <a:endParaRPr lang="en-GB" b="1" dirty="0"/>
                    </a:p>
                  </a:txBody>
                  <a:tcPr/>
                </a:tc>
                <a:tc>
                  <a:txBody>
                    <a:bodyPr/>
                    <a:lstStyle/>
                    <a:p>
                      <a:r>
                        <a:rPr lang="en-GB" b="1"/>
                        <a:t>normal</a:t>
                      </a:r>
                      <a:endParaRPr lang="en-GB" b="1" dirty="0"/>
                    </a:p>
                  </a:txBody>
                  <a:tcPr/>
                </a:tc>
                <a:tc>
                  <a:txBody>
                    <a:bodyPr/>
                    <a:lstStyle/>
                    <a:p>
                      <a:r>
                        <a:rPr lang="en-GB" b="1"/>
                        <a:t>rejected</a:t>
                      </a:r>
                      <a:endParaRPr lang="en-GB" b="1" dirty="0"/>
                    </a:p>
                  </a:txBody>
                  <a:tcPr/>
                </a:tc>
                <a:extLst>
                  <a:ext uri="{0D108BD9-81ED-4DB2-BD59-A6C34878D82A}">
                    <a16:rowId xmlns:a16="http://schemas.microsoft.com/office/drawing/2014/main" val="4055691950"/>
                  </a:ext>
                </a:extLst>
              </a:tr>
              <a:tr h="0">
                <a:tc>
                  <a:txBody>
                    <a:bodyPr/>
                    <a:lstStyle/>
                    <a:p>
                      <a:r>
                        <a:rPr lang="en-GB" b="1"/>
                        <a:t>disease</a:t>
                      </a:r>
                      <a:endParaRPr lang="en-GB" b="1" dirty="0">
                        <a:solidFill>
                          <a:schemeClr val="bg1"/>
                        </a:solidFill>
                      </a:endParaRPr>
                    </a:p>
                  </a:txBody>
                  <a:tcPr/>
                </a:tc>
                <a:tc>
                  <a:txBody>
                    <a:bodyPr/>
                    <a:lstStyle/>
                    <a:p>
                      <a:r>
                        <a:rPr lang="en-GB" dirty="0"/>
                        <a:t>0</a:t>
                      </a:r>
                    </a:p>
                  </a:txBody>
                  <a:tcPr/>
                </a:tc>
                <a:tc>
                  <a:txBody>
                    <a:bodyPr/>
                    <a:lstStyle/>
                    <a:p>
                      <a:r>
                        <a:rPr lang="en-GB" dirty="0"/>
                        <a:t>1000</a:t>
                      </a:r>
                    </a:p>
                  </a:txBody>
                  <a:tcPr/>
                </a:tc>
                <a:tc>
                  <a:txBody>
                    <a:bodyPr/>
                    <a:lstStyle/>
                    <a:p>
                      <a:r>
                        <a:rPr lang="en-GB" dirty="0"/>
                        <a:t>1</a:t>
                      </a:r>
                    </a:p>
                  </a:txBody>
                  <a:tcPr/>
                </a:tc>
                <a:extLst>
                  <a:ext uri="{0D108BD9-81ED-4DB2-BD59-A6C34878D82A}">
                    <a16:rowId xmlns:a16="http://schemas.microsoft.com/office/drawing/2014/main" val="2282760119"/>
                  </a:ext>
                </a:extLst>
              </a:tr>
              <a:tr h="0">
                <a:tc>
                  <a:txBody>
                    <a:bodyPr/>
                    <a:lstStyle/>
                    <a:p>
                      <a:r>
                        <a:rPr lang="en-GB" b="1"/>
                        <a:t>normal</a:t>
                      </a:r>
                      <a:endParaRPr lang="en-GB" b="1" dirty="0">
                        <a:solidFill>
                          <a:schemeClr val="bg1"/>
                        </a:solidFill>
                      </a:endParaRPr>
                    </a:p>
                  </a:txBody>
                  <a:tcPr/>
                </a:tc>
                <a:tc>
                  <a:txBody>
                    <a:bodyPr/>
                    <a:lstStyle/>
                    <a:p>
                      <a:r>
                        <a:rPr lang="en-GB" dirty="0"/>
                        <a:t>10</a:t>
                      </a:r>
                    </a:p>
                  </a:txBody>
                  <a:tcPr/>
                </a:tc>
                <a:tc>
                  <a:txBody>
                    <a:bodyPr/>
                    <a:lstStyle/>
                    <a:p>
                      <a:r>
                        <a:rPr lang="en-GB" dirty="0"/>
                        <a:t>0</a:t>
                      </a:r>
                    </a:p>
                  </a:txBody>
                  <a:tcPr/>
                </a:tc>
                <a:tc>
                  <a:txBody>
                    <a:bodyPr/>
                    <a:lstStyle/>
                    <a:p>
                      <a:r>
                        <a:rPr lang="en-GB" dirty="0"/>
                        <a:t>1</a:t>
                      </a:r>
                    </a:p>
                  </a:txBody>
                  <a:tcPr/>
                </a:tc>
                <a:extLst>
                  <a:ext uri="{0D108BD9-81ED-4DB2-BD59-A6C34878D82A}">
                    <a16:rowId xmlns:a16="http://schemas.microsoft.com/office/drawing/2014/main" val="2872947462"/>
                  </a:ext>
                </a:extLst>
              </a:tr>
            </a:tbl>
          </a:graphicData>
        </a:graphic>
      </p:graphicFrame>
    </p:spTree>
    <p:extLst>
      <p:ext uri="{BB962C8B-B14F-4D97-AF65-F5344CB8AC3E}">
        <p14:creationId xmlns:p14="http://schemas.microsoft.com/office/powerpoint/2010/main" val="3027811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E0FE6-2C10-B845-9276-AA7BA0D7B4D5}"/>
              </a:ext>
            </a:extLst>
          </p:cNvPr>
          <p:cNvSpPr>
            <a:spLocks noGrp="1"/>
          </p:cNvSpPr>
          <p:nvPr>
            <p:ph type="title"/>
          </p:nvPr>
        </p:nvSpPr>
        <p:spPr/>
        <p:txBody>
          <a:bodyPr/>
          <a:lstStyle/>
          <a:p>
            <a:r>
              <a:rPr lang="en-GB" b="1" dirty="0"/>
              <a:t>A numeric example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74B3A53-A543-3845-9E6D-B53D51650B00}"/>
                  </a:ext>
                </a:extLst>
              </p:cNvPr>
              <p:cNvSpPr>
                <a:spLocks noGrp="1"/>
              </p:cNvSpPr>
              <p:nvPr>
                <p:ph idx="1"/>
              </p:nvPr>
            </p:nvSpPr>
            <p:spPr>
              <a:xfrm>
                <a:off x="838200" y="1825625"/>
                <a:ext cx="10515600" cy="4351338"/>
              </a:xfrm>
            </p:spPr>
            <p:txBody>
              <a:bodyPr>
                <a:normAutofit/>
              </a:bodyPr>
              <a:lstStyle/>
              <a:p>
                <a:r>
                  <a:rPr lang="en-GB" dirty="0"/>
                  <a:t>If we suppose to work with a binary classifier and that:</a:t>
                </a:r>
              </a:p>
              <a:p>
                <a:pPr lvl="1"/>
                <a14:m>
                  <m:oMath xmlns:m="http://schemas.openxmlformats.org/officeDocument/2006/math">
                    <m:r>
                      <a:rPr lang="it-IT" b="0" i="1" smtClean="0">
                        <a:latin typeface="Cambria Math" panose="02040503050406030204" pitchFamily="18" charset="0"/>
                      </a:rPr>
                      <m:t>𝑝</m:t>
                    </m:r>
                    <m:d>
                      <m:dPr>
                        <m:ctrlPr>
                          <a:rPr lang="it-IT" b="0" i="1" smtClean="0">
                            <a:latin typeface="Cambria Math" panose="02040503050406030204" pitchFamily="18" charset="0"/>
                          </a:rPr>
                        </m:ctrlPr>
                      </m:dPr>
                      <m:e>
                        <m:r>
                          <a:rPr lang="it-IT" b="0" i="1" smtClean="0">
                            <a:latin typeface="Cambria Math" panose="02040503050406030204" pitchFamily="18" charset="0"/>
                          </a:rPr>
                          <m:t>𝑑𝑖𝑠𝑒𝑎𝑠𝑒</m:t>
                        </m:r>
                      </m:e>
                      <m:e>
                        <m:r>
                          <a:rPr lang="it-IT" b="0" i="1" smtClean="0">
                            <a:latin typeface="Cambria Math" panose="02040503050406030204" pitchFamily="18" charset="0"/>
                          </a:rPr>
                          <m:t>𝑥</m:t>
                        </m:r>
                      </m:e>
                    </m:d>
                    <m:r>
                      <a:rPr lang="it-IT" b="0" i="1" smtClean="0">
                        <a:latin typeface="Cambria Math" panose="02040503050406030204" pitchFamily="18" charset="0"/>
                      </a:rPr>
                      <m:t>=0.2</m:t>
                    </m:r>
                  </m:oMath>
                </a14:m>
                <a:endParaRPr lang="it-IT" b="0" dirty="0"/>
              </a:p>
              <a:p>
                <a:pPr lvl="1"/>
                <a14:m>
                  <m:oMath xmlns:m="http://schemas.openxmlformats.org/officeDocument/2006/math">
                    <m:r>
                      <a:rPr lang="it-IT" b="0" i="1" smtClean="0">
                        <a:latin typeface="Cambria Math" panose="02040503050406030204" pitchFamily="18" charset="0"/>
                      </a:rPr>
                      <m:t>𝑝</m:t>
                    </m:r>
                    <m:d>
                      <m:dPr>
                        <m:ctrlPr>
                          <a:rPr lang="it-IT" b="0" i="1" smtClean="0">
                            <a:latin typeface="Cambria Math" panose="02040503050406030204" pitchFamily="18" charset="0"/>
                          </a:rPr>
                        </m:ctrlPr>
                      </m:dPr>
                      <m:e>
                        <m:r>
                          <a:rPr lang="it-IT" b="0" i="1" smtClean="0">
                            <a:latin typeface="Cambria Math" panose="02040503050406030204" pitchFamily="18" charset="0"/>
                          </a:rPr>
                          <m:t>𝑛𝑜𝑟𝑚𝑎𝑙</m:t>
                        </m:r>
                      </m:e>
                      <m:e>
                        <m:r>
                          <a:rPr lang="it-IT" b="0" i="1" smtClean="0">
                            <a:latin typeface="Cambria Math" panose="02040503050406030204" pitchFamily="18" charset="0"/>
                          </a:rPr>
                          <m:t>𝑥</m:t>
                        </m:r>
                      </m:e>
                    </m:d>
                    <m:r>
                      <a:rPr lang="it-IT" b="0" i="1" smtClean="0">
                        <a:latin typeface="Cambria Math" panose="02040503050406030204" pitchFamily="18" charset="0"/>
                      </a:rPr>
                      <m:t>=0.8</m:t>
                    </m:r>
                  </m:oMath>
                </a14:m>
                <a:endParaRPr lang="en-GB" dirty="0"/>
              </a:p>
              <a:p>
                <a:r>
                  <a:rPr lang="en-GB" dirty="0"/>
                  <a:t>By considering the previous cost matrix:</a:t>
                </a:r>
              </a:p>
              <a:p>
                <a:pPr marL="0" indent="0">
                  <a:buNone/>
                </a:pPr>
                <a14:m>
                  <m:oMathPara xmlns:m="http://schemas.openxmlformats.org/officeDocument/2006/math">
                    <m:oMathParaPr>
                      <m:jc m:val="centerGroup"/>
                    </m:oMathParaPr>
                    <m:oMath xmlns:m="http://schemas.openxmlformats.org/officeDocument/2006/math">
                      <m:d>
                        <m:dPr>
                          <m:begChr m:val="["/>
                          <m:endChr m:val="]"/>
                          <m:ctrlPr>
                            <a:rPr lang="it-IT" b="0" i="1" smtClean="0">
                              <a:latin typeface="Cambria Math" panose="02040503050406030204" pitchFamily="18" charset="0"/>
                            </a:rPr>
                          </m:ctrlPr>
                        </m:dPr>
                        <m:e>
                          <m:m>
                            <m:mPr>
                              <m:mcs>
                                <m:mc>
                                  <m:mcPr>
                                    <m:count m:val="2"/>
                                    <m:mcJc m:val="center"/>
                                  </m:mcPr>
                                </m:mc>
                              </m:mcs>
                              <m:ctrlPr>
                                <a:rPr lang="en-GB" i="1" smtClean="0">
                                  <a:latin typeface="Cambria Math" panose="02040503050406030204" pitchFamily="18" charset="0"/>
                                </a:rPr>
                              </m:ctrlPr>
                            </m:mPr>
                            <m:mr>
                              <m:e>
                                <m:r>
                                  <m:rPr>
                                    <m:brk m:alnAt="7"/>
                                  </m:rPr>
                                  <a:rPr lang="it-IT" b="0" i="1" smtClean="0">
                                    <a:latin typeface="Cambria Math" panose="02040503050406030204" pitchFamily="18" charset="0"/>
                                  </a:rPr>
                                  <m:t>0</m:t>
                                </m:r>
                                <m:r>
                                  <a:rPr lang="it-IT" b="0" i="1" smtClean="0">
                                    <a:latin typeface="Cambria Math" panose="02040503050406030204" pitchFamily="18" charset="0"/>
                                  </a:rPr>
                                  <m:t>.2</m:t>
                                </m:r>
                              </m:e>
                              <m:e>
                                <m:r>
                                  <a:rPr lang="it-IT" b="0" i="1" smtClean="0">
                                    <a:latin typeface="Cambria Math" panose="02040503050406030204" pitchFamily="18" charset="0"/>
                                  </a:rPr>
                                  <m:t>0.8</m:t>
                                </m:r>
                              </m:e>
                            </m:mr>
                          </m:m>
                        </m:e>
                      </m:d>
                      <m:r>
                        <a:rPr lang="it-IT" b="0" i="1" smtClean="0">
                          <a:latin typeface="Cambria Math" panose="02040503050406030204" pitchFamily="18" charset="0"/>
                        </a:rPr>
                        <m:t>∗</m:t>
                      </m:r>
                      <m:d>
                        <m:dPr>
                          <m:begChr m:val="["/>
                          <m:endChr m:val="]"/>
                          <m:ctrlPr>
                            <a:rPr lang="it-IT" b="0" i="1" smtClean="0">
                              <a:latin typeface="Cambria Math" panose="02040503050406030204" pitchFamily="18" charset="0"/>
                            </a:rPr>
                          </m:ctrlPr>
                        </m:dPr>
                        <m:e>
                          <m:m>
                            <m:mPr>
                              <m:mcs>
                                <m:mc>
                                  <m:mcPr>
                                    <m:count m:val="3"/>
                                    <m:mcJc m:val="center"/>
                                  </m:mcPr>
                                </m:mc>
                              </m:mcs>
                              <m:ctrlPr>
                                <a:rPr lang="it-IT" b="0" i="1" smtClean="0">
                                  <a:latin typeface="Cambria Math" panose="02040503050406030204" pitchFamily="18" charset="0"/>
                                </a:rPr>
                              </m:ctrlPr>
                            </m:mPr>
                            <m:mr>
                              <m:e>
                                <m:r>
                                  <m:rPr>
                                    <m:brk m:alnAt="7"/>
                                  </m:rPr>
                                  <a:rPr lang="it-IT" b="0" i="1" smtClean="0">
                                    <a:latin typeface="Cambria Math" panose="02040503050406030204" pitchFamily="18" charset="0"/>
                                  </a:rPr>
                                  <m:t>0</m:t>
                                </m:r>
                              </m:e>
                              <m:e>
                                <m:r>
                                  <a:rPr lang="it-IT" b="0" i="1" smtClean="0">
                                    <a:latin typeface="Cambria Math" panose="02040503050406030204" pitchFamily="18" charset="0"/>
                                  </a:rPr>
                                  <m:t>1000</m:t>
                                </m:r>
                              </m:e>
                              <m:e>
                                <m:r>
                                  <a:rPr lang="it-IT" b="0" i="1" smtClean="0">
                                    <a:latin typeface="Cambria Math" panose="02040503050406030204" pitchFamily="18" charset="0"/>
                                  </a:rPr>
                                  <m:t>1</m:t>
                                </m:r>
                              </m:e>
                            </m:mr>
                            <m:mr>
                              <m:e>
                                <m:r>
                                  <a:rPr lang="it-IT" b="0" i="1" smtClean="0">
                                    <a:latin typeface="Cambria Math" panose="02040503050406030204" pitchFamily="18" charset="0"/>
                                  </a:rPr>
                                  <m:t>10</m:t>
                                </m:r>
                              </m:e>
                              <m:e>
                                <m:r>
                                  <a:rPr lang="it-IT" b="0" i="1" smtClean="0">
                                    <a:latin typeface="Cambria Math" panose="02040503050406030204" pitchFamily="18" charset="0"/>
                                  </a:rPr>
                                  <m:t>0</m:t>
                                </m:r>
                              </m:e>
                              <m:e>
                                <m:r>
                                  <a:rPr lang="it-IT" b="0" i="1" smtClean="0">
                                    <a:latin typeface="Cambria Math" panose="02040503050406030204" pitchFamily="18" charset="0"/>
                                  </a:rPr>
                                  <m:t>1</m:t>
                                </m:r>
                              </m:e>
                            </m:mr>
                          </m:m>
                        </m:e>
                      </m:d>
                      <m:r>
                        <a:rPr lang="it-IT" b="0" i="1" smtClean="0">
                          <a:latin typeface="Cambria Math" panose="02040503050406030204" pitchFamily="18" charset="0"/>
                        </a:rPr>
                        <m:t>=</m:t>
                      </m:r>
                      <m:d>
                        <m:dPr>
                          <m:begChr m:val="["/>
                          <m:endChr m:val="]"/>
                          <m:ctrlPr>
                            <a:rPr lang="it-IT" b="0" i="1" smtClean="0">
                              <a:latin typeface="Cambria Math" panose="02040503050406030204" pitchFamily="18" charset="0"/>
                            </a:rPr>
                          </m:ctrlPr>
                        </m:dPr>
                        <m:e>
                          <m:m>
                            <m:mPr>
                              <m:mcs>
                                <m:mc>
                                  <m:mcPr>
                                    <m:count m:val="3"/>
                                    <m:mcJc m:val="center"/>
                                  </m:mcPr>
                                </m:mc>
                              </m:mcs>
                              <m:ctrlPr>
                                <a:rPr lang="it-IT" b="0" i="1" smtClean="0">
                                  <a:latin typeface="Cambria Math" panose="02040503050406030204" pitchFamily="18" charset="0"/>
                                </a:rPr>
                              </m:ctrlPr>
                            </m:mPr>
                            <m:mr>
                              <m:e>
                                <m:sSub>
                                  <m:sSubPr>
                                    <m:ctrlPr>
                                      <a:rPr lang="it-IT" b="0" i="1" smtClean="0">
                                        <a:latin typeface="Cambria Math" panose="02040503050406030204" pitchFamily="18" charset="0"/>
                                      </a:rPr>
                                    </m:ctrlPr>
                                  </m:sSubPr>
                                  <m:e>
                                    <m:r>
                                      <m:rPr>
                                        <m:brk m:alnAt="7"/>
                                      </m:rPr>
                                      <a:rPr lang="it-IT" b="0" i="1" smtClean="0">
                                        <a:latin typeface="Cambria Math" panose="02040503050406030204" pitchFamily="18" charset="0"/>
                                      </a:rPr>
                                      <m:t>8</m:t>
                                    </m:r>
                                  </m:e>
                                  <m:sub>
                                    <m:r>
                                      <m:rPr>
                                        <m:brk m:alnAt="7"/>
                                      </m:rPr>
                                      <a:rPr lang="it-IT" b="0" i="1" smtClean="0">
                                        <a:latin typeface="Cambria Math" panose="02040503050406030204" pitchFamily="18" charset="0"/>
                                      </a:rPr>
                                      <m:t>𝑑</m:t>
                                    </m:r>
                                    <m:r>
                                      <a:rPr lang="it-IT" b="0" i="1" smtClean="0">
                                        <a:latin typeface="Cambria Math" panose="02040503050406030204" pitchFamily="18" charset="0"/>
                                      </a:rPr>
                                      <m:t>𝑖𝑠𝑒𝑎𝑠𝑒</m:t>
                                    </m:r>
                                  </m:sub>
                                </m:sSub>
                              </m:e>
                              <m:e>
                                <m:sSub>
                                  <m:sSubPr>
                                    <m:ctrlPr>
                                      <a:rPr lang="it-IT" b="0" i="1" smtClean="0">
                                        <a:latin typeface="Cambria Math" panose="02040503050406030204" pitchFamily="18" charset="0"/>
                                      </a:rPr>
                                    </m:ctrlPr>
                                  </m:sSubPr>
                                  <m:e>
                                    <m:r>
                                      <a:rPr lang="it-IT" b="0" i="1" smtClean="0">
                                        <a:latin typeface="Cambria Math" panose="02040503050406030204" pitchFamily="18" charset="0"/>
                                      </a:rPr>
                                      <m:t>200</m:t>
                                    </m:r>
                                  </m:e>
                                  <m:sub>
                                    <m:r>
                                      <a:rPr lang="it-IT" b="0" i="1" smtClean="0">
                                        <a:latin typeface="Cambria Math" panose="02040503050406030204" pitchFamily="18" charset="0"/>
                                      </a:rPr>
                                      <m:t>𝑛𝑜𝑟𝑚𝑎𝑙</m:t>
                                    </m:r>
                                  </m:sub>
                                </m:sSub>
                              </m:e>
                              <m:e>
                                <m:sSub>
                                  <m:sSubPr>
                                    <m:ctrlPr>
                                      <a:rPr lang="it-IT" i="1" smtClean="0">
                                        <a:solidFill>
                                          <a:srgbClr val="FF0000"/>
                                        </a:solidFill>
                                        <a:latin typeface="Cambria Math" panose="02040503050406030204" pitchFamily="18" charset="0"/>
                                      </a:rPr>
                                    </m:ctrlPr>
                                  </m:sSubPr>
                                  <m:e>
                                    <m:r>
                                      <a:rPr lang="it-IT" b="0" i="1" smtClean="0">
                                        <a:solidFill>
                                          <a:srgbClr val="FF0000"/>
                                        </a:solidFill>
                                        <a:latin typeface="Cambria Math" panose="02040503050406030204" pitchFamily="18" charset="0"/>
                                      </a:rPr>
                                      <m:t>1</m:t>
                                    </m:r>
                                  </m:e>
                                  <m:sub>
                                    <m:r>
                                      <a:rPr lang="it-IT" b="0" i="1" smtClean="0">
                                        <a:solidFill>
                                          <a:srgbClr val="FF0000"/>
                                        </a:solidFill>
                                        <a:latin typeface="Cambria Math" panose="02040503050406030204" pitchFamily="18" charset="0"/>
                                      </a:rPr>
                                      <m:t>𝑅𝑒𝑗𝑒𝑐𝑡𝑒𝑑</m:t>
                                    </m:r>
                                  </m:sub>
                                </m:sSub>
                              </m:e>
                            </m:mr>
                          </m:m>
                        </m:e>
                      </m:d>
                    </m:oMath>
                  </m:oMathPara>
                </a14:m>
                <a:endParaRPr lang="it-IT" b="0" dirty="0"/>
              </a:p>
              <a:p>
                <a:r>
                  <a:rPr lang="it-IT" dirty="0" err="1"/>
                  <a:t>Another</a:t>
                </a:r>
                <a:r>
                  <a:rPr lang="it-IT" dirty="0"/>
                  <a:t> </a:t>
                </a:r>
                <a:r>
                  <a:rPr lang="it-IT" dirty="0" err="1"/>
                  <a:t>example</a:t>
                </a:r>
                <a:r>
                  <a:rPr lang="it-IT" dirty="0"/>
                  <a:t>:</a:t>
                </a:r>
                <a:endParaRPr lang="it-IT" b="0" dirty="0"/>
              </a:p>
              <a:p>
                <a:pPr marL="0" indent="0">
                  <a:buNone/>
                </a:pPr>
                <a14:m>
                  <m:oMathPara xmlns:m="http://schemas.openxmlformats.org/officeDocument/2006/math">
                    <m:oMathParaPr>
                      <m:jc m:val="centerGroup"/>
                    </m:oMathParaPr>
                    <m:oMath xmlns:m="http://schemas.openxmlformats.org/officeDocument/2006/math">
                      <m:d>
                        <m:dPr>
                          <m:begChr m:val="["/>
                          <m:endChr m:val="]"/>
                          <m:ctrlPr>
                            <a:rPr lang="it-IT" sz="2400" i="1">
                              <a:latin typeface="Cambria Math" panose="02040503050406030204" pitchFamily="18" charset="0"/>
                            </a:rPr>
                          </m:ctrlPr>
                        </m:dPr>
                        <m:e>
                          <m:m>
                            <m:mPr>
                              <m:mcs>
                                <m:mc>
                                  <m:mcPr>
                                    <m:count m:val="2"/>
                                    <m:mcJc m:val="center"/>
                                  </m:mcPr>
                                </m:mc>
                              </m:mcs>
                              <m:ctrlPr>
                                <a:rPr lang="en-GB" sz="2400" i="1">
                                  <a:latin typeface="Cambria Math" panose="02040503050406030204" pitchFamily="18" charset="0"/>
                                </a:rPr>
                              </m:ctrlPr>
                            </m:mPr>
                            <m:mr>
                              <m:e>
                                <m:r>
                                  <m:rPr>
                                    <m:brk m:alnAt="7"/>
                                  </m:rPr>
                                  <a:rPr lang="it-IT" sz="2400" i="1">
                                    <a:latin typeface="Cambria Math" panose="02040503050406030204" pitchFamily="18" charset="0"/>
                                  </a:rPr>
                                  <m:t>0</m:t>
                                </m:r>
                                <m:r>
                                  <a:rPr lang="it-IT" sz="2400" b="0" i="1" smtClean="0">
                                    <a:latin typeface="Cambria Math" panose="02040503050406030204" pitchFamily="18" charset="0"/>
                                  </a:rPr>
                                  <m:t>.0001</m:t>
                                </m:r>
                              </m:e>
                              <m:e>
                                <m:r>
                                  <a:rPr lang="it-IT" sz="2400" i="1">
                                    <a:latin typeface="Cambria Math" panose="02040503050406030204" pitchFamily="18" charset="0"/>
                                  </a:rPr>
                                  <m:t>0</m:t>
                                </m:r>
                                <m:r>
                                  <a:rPr lang="it-IT" sz="2400" b="0" i="1" smtClean="0">
                                    <a:latin typeface="Cambria Math" panose="02040503050406030204" pitchFamily="18" charset="0"/>
                                  </a:rPr>
                                  <m:t>.9999</m:t>
                                </m:r>
                              </m:e>
                            </m:mr>
                          </m:m>
                        </m:e>
                      </m:d>
                      <m:r>
                        <a:rPr lang="it-IT" sz="2400" i="1">
                          <a:latin typeface="Cambria Math" panose="02040503050406030204" pitchFamily="18" charset="0"/>
                        </a:rPr>
                        <m:t>∗</m:t>
                      </m:r>
                      <m:d>
                        <m:dPr>
                          <m:begChr m:val="["/>
                          <m:endChr m:val="]"/>
                          <m:ctrlPr>
                            <a:rPr lang="it-IT" sz="2400" i="1">
                              <a:latin typeface="Cambria Math" panose="02040503050406030204" pitchFamily="18" charset="0"/>
                            </a:rPr>
                          </m:ctrlPr>
                        </m:dPr>
                        <m:e>
                          <m:m>
                            <m:mPr>
                              <m:mcs>
                                <m:mc>
                                  <m:mcPr>
                                    <m:count m:val="3"/>
                                    <m:mcJc m:val="center"/>
                                  </m:mcPr>
                                </m:mc>
                              </m:mcs>
                              <m:ctrlPr>
                                <a:rPr lang="it-IT" sz="2400" i="1">
                                  <a:latin typeface="Cambria Math" panose="02040503050406030204" pitchFamily="18" charset="0"/>
                                </a:rPr>
                              </m:ctrlPr>
                            </m:mPr>
                            <m:mr>
                              <m:e>
                                <m:r>
                                  <m:rPr>
                                    <m:brk m:alnAt="7"/>
                                  </m:rPr>
                                  <a:rPr lang="it-IT" sz="2400" i="1">
                                    <a:latin typeface="Cambria Math" panose="02040503050406030204" pitchFamily="18" charset="0"/>
                                  </a:rPr>
                                  <m:t>0</m:t>
                                </m:r>
                              </m:e>
                              <m:e>
                                <m:r>
                                  <a:rPr lang="it-IT" sz="2400" i="1">
                                    <a:latin typeface="Cambria Math" panose="02040503050406030204" pitchFamily="18" charset="0"/>
                                  </a:rPr>
                                  <m:t>1000</m:t>
                                </m:r>
                              </m:e>
                              <m:e>
                                <m:r>
                                  <a:rPr lang="it-IT" sz="2400" i="1">
                                    <a:latin typeface="Cambria Math" panose="02040503050406030204" pitchFamily="18" charset="0"/>
                                  </a:rPr>
                                  <m:t>1</m:t>
                                </m:r>
                              </m:e>
                            </m:mr>
                            <m:mr>
                              <m:e>
                                <m:r>
                                  <a:rPr lang="it-IT" sz="2400" i="1">
                                    <a:latin typeface="Cambria Math" panose="02040503050406030204" pitchFamily="18" charset="0"/>
                                  </a:rPr>
                                  <m:t>10</m:t>
                                </m:r>
                              </m:e>
                              <m:e>
                                <m:r>
                                  <a:rPr lang="it-IT" sz="2400" i="1">
                                    <a:latin typeface="Cambria Math" panose="02040503050406030204" pitchFamily="18" charset="0"/>
                                  </a:rPr>
                                  <m:t>0</m:t>
                                </m:r>
                              </m:e>
                              <m:e>
                                <m:r>
                                  <a:rPr lang="it-IT" sz="2400" i="1">
                                    <a:latin typeface="Cambria Math" panose="02040503050406030204" pitchFamily="18" charset="0"/>
                                  </a:rPr>
                                  <m:t>1</m:t>
                                </m:r>
                              </m:e>
                            </m:mr>
                          </m:m>
                        </m:e>
                      </m:d>
                      <m:r>
                        <a:rPr lang="it-IT" sz="2400" i="1">
                          <a:latin typeface="Cambria Math" panose="02040503050406030204" pitchFamily="18" charset="0"/>
                        </a:rPr>
                        <m:t>=[</m:t>
                      </m:r>
                      <m:m>
                        <m:mPr>
                          <m:mcs>
                            <m:mc>
                              <m:mcPr>
                                <m:count m:val="3"/>
                                <m:mcJc m:val="center"/>
                              </m:mcPr>
                            </m:mc>
                          </m:mcs>
                          <m:ctrlPr>
                            <a:rPr lang="it-IT" sz="2400" i="1">
                              <a:latin typeface="Cambria Math" panose="02040503050406030204" pitchFamily="18" charset="0"/>
                            </a:rPr>
                          </m:ctrlPr>
                        </m:mPr>
                        <m:mr>
                          <m:e>
                            <m:sSub>
                              <m:sSubPr>
                                <m:ctrlPr>
                                  <a:rPr lang="it-IT" sz="2400" i="1" smtClean="0">
                                    <a:latin typeface="Cambria Math" panose="02040503050406030204" pitchFamily="18" charset="0"/>
                                  </a:rPr>
                                </m:ctrlPr>
                              </m:sSubPr>
                              <m:e>
                                <m:r>
                                  <a:rPr lang="it-IT" sz="2400" b="0" i="1" smtClean="0">
                                    <a:latin typeface="Cambria Math" panose="02040503050406030204" pitchFamily="18" charset="0"/>
                                  </a:rPr>
                                  <m:t>9.999</m:t>
                                </m:r>
                              </m:e>
                              <m:sub>
                                <m:r>
                                  <m:rPr>
                                    <m:brk m:alnAt="7"/>
                                  </m:rPr>
                                  <a:rPr lang="it-IT" sz="2400" i="1">
                                    <a:latin typeface="Cambria Math" panose="02040503050406030204" pitchFamily="18" charset="0"/>
                                  </a:rPr>
                                  <m:t>𝑑</m:t>
                                </m:r>
                                <m:r>
                                  <a:rPr lang="it-IT" sz="2400" i="1">
                                    <a:latin typeface="Cambria Math" panose="02040503050406030204" pitchFamily="18" charset="0"/>
                                  </a:rPr>
                                  <m:t>𝑖𝑠𝑒𝑎𝑠𝑒</m:t>
                                </m:r>
                              </m:sub>
                            </m:sSub>
                          </m:e>
                          <m:e>
                            <m:sSub>
                              <m:sSubPr>
                                <m:ctrlPr>
                                  <a:rPr lang="it-IT" sz="2400" i="1" smtClean="0">
                                    <a:solidFill>
                                      <a:srgbClr val="FF0000"/>
                                    </a:solidFill>
                                    <a:latin typeface="Cambria Math" panose="02040503050406030204" pitchFamily="18" charset="0"/>
                                  </a:rPr>
                                </m:ctrlPr>
                              </m:sSubPr>
                              <m:e>
                                <m:r>
                                  <a:rPr lang="it-IT" sz="2400" b="0" i="1" smtClean="0">
                                    <a:solidFill>
                                      <a:srgbClr val="FF0000"/>
                                    </a:solidFill>
                                    <a:latin typeface="Cambria Math" panose="02040503050406030204" pitchFamily="18" charset="0"/>
                                  </a:rPr>
                                  <m:t>0.1</m:t>
                                </m:r>
                              </m:e>
                              <m:sub>
                                <m:r>
                                  <a:rPr lang="it-IT" sz="2400" i="1">
                                    <a:solidFill>
                                      <a:srgbClr val="FF0000"/>
                                    </a:solidFill>
                                    <a:latin typeface="Cambria Math" panose="02040503050406030204" pitchFamily="18" charset="0"/>
                                  </a:rPr>
                                  <m:t>𝑛𝑜𝑟𝑚𝑎𝑙</m:t>
                                </m:r>
                              </m:sub>
                            </m:sSub>
                          </m:e>
                          <m:e>
                            <m:sSub>
                              <m:sSubPr>
                                <m:ctrlPr>
                                  <a:rPr lang="it-IT" sz="2400" i="1">
                                    <a:latin typeface="Cambria Math" panose="02040503050406030204" pitchFamily="18" charset="0"/>
                                  </a:rPr>
                                </m:ctrlPr>
                              </m:sSubPr>
                              <m:e>
                                <m:r>
                                  <a:rPr lang="it-IT" sz="2400" i="1">
                                    <a:latin typeface="Cambria Math" panose="02040503050406030204" pitchFamily="18" charset="0"/>
                                  </a:rPr>
                                  <m:t>1</m:t>
                                </m:r>
                              </m:e>
                              <m:sub>
                                <m:r>
                                  <a:rPr lang="it-IT" sz="2400" i="1">
                                    <a:latin typeface="Cambria Math" panose="02040503050406030204" pitchFamily="18" charset="0"/>
                                  </a:rPr>
                                  <m:t>𝑅𝑒𝑗𝑒𝑐𝑡𝑒𝑑</m:t>
                                </m:r>
                              </m:sub>
                            </m:sSub>
                          </m:e>
                        </m:mr>
                      </m:m>
                      <m:r>
                        <a:rPr lang="it-IT" sz="2400" i="1">
                          <a:latin typeface="Cambria Math" panose="02040503050406030204" pitchFamily="18" charset="0"/>
                        </a:rPr>
                        <m:t>]</m:t>
                      </m:r>
                    </m:oMath>
                  </m:oMathPara>
                </a14:m>
                <a:endParaRPr lang="en-GB" sz="2400" dirty="0"/>
              </a:p>
            </p:txBody>
          </p:sp>
        </mc:Choice>
        <mc:Fallback xmlns="">
          <p:sp>
            <p:nvSpPr>
              <p:cNvPr id="3" name="Content Placeholder 2">
                <a:extLst>
                  <a:ext uri="{FF2B5EF4-FFF2-40B4-BE49-F238E27FC236}">
                    <a16:creationId xmlns:a16="http://schemas.microsoft.com/office/drawing/2014/main" id="{274B3A53-A543-3845-9E6D-B53D51650B00}"/>
                  </a:ext>
                </a:extLst>
              </p:cNvPr>
              <p:cNvSpPr>
                <a:spLocks noGrp="1" noRot="1" noChangeAspect="1" noMove="1" noResize="1" noEditPoints="1" noAdjustHandles="1" noChangeArrowheads="1" noChangeShapeType="1" noTextEdit="1"/>
              </p:cNvSpPr>
              <p:nvPr>
                <p:ph idx="1"/>
              </p:nvPr>
            </p:nvSpPr>
            <p:spPr>
              <a:xfrm>
                <a:off x="838200" y="1825625"/>
                <a:ext cx="10515600" cy="4351338"/>
              </a:xfrm>
              <a:blipFill>
                <a:blip r:embed="rId2"/>
                <a:stretch>
                  <a:fillRect l="-965" t="-2632"/>
                </a:stretch>
              </a:blipFill>
            </p:spPr>
            <p:txBody>
              <a:bodyPr/>
              <a:lstStyle/>
              <a:p>
                <a:r>
                  <a:rPr lang="en-GB">
                    <a:noFill/>
                  </a:rPr>
                  <a:t> </a:t>
                </a:r>
              </a:p>
            </p:txBody>
          </p:sp>
        </mc:Fallback>
      </mc:AlternateContent>
    </p:spTree>
    <p:extLst>
      <p:ext uri="{BB962C8B-B14F-4D97-AF65-F5344CB8AC3E}">
        <p14:creationId xmlns:p14="http://schemas.microsoft.com/office/powerpoint/2010/main" val="42572715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024AF-BF05-4B4A-9F6B-D8D68B05371B}"/>
              </a:ext>
            </a:extLst>
          </p:cNvPr>
          <p:cNvSpPr>
            <a:spLocks noGrp="1"/>
          </p:cNvSpPr>
          <p:nvPr>
            <p:ph type="title"/>
          </p:nvPr>
        </p:nvSpPr>
        <p:spPr/>
        <p:txBody>
          <a:bodyPr/>
          <a:lstStyle/>
          <a:p>
            <a:r>
              <a:rPr lang="en-GB" b="1" dirty="0"/>
              <a:t>A possible Reject Architecture</a:t>
            </a:r>
          </a:p>
        </p:txBody>
      </p:sp>
      <p:pic>
        <p:nvPicPr>
          <p:cNvPr id="4" name="Picture 3">
            <a:extLst>
              <a:ext uri="{FF2B5EF4-FFF2-40B4-BE49-F238E27FC236}">
                <a16:creationId xmlns:a16="http://schemas.microsoft.com/office/drawing/2014/main" id="{0F32F9F9-0ED1-7B41-8FF8-2CC72766C467}"/>
              </a:ext>
            </a:extLst>
          </p:cNvPr>
          <p:cNvPicPr>
            <a:picLocks noChangeAspect="1"/>
          </p:cNvPicPr>
          <p:nvPr/>
        </p:nvPicPr>
        <p:blipFill>
          <a:blip r:embed="rId2"/>
          <a:stretch>
            <a:fillRect/>
          </a:stretch>
        </p:blipFill>
        <p:spPr>
          <a:xfrm>
            <a:off x="1899138" y="1690688"/>
            <a:ext cx="8393723" cy="4806222"/>
          </a:xfrm>
          <a:prstGeom prst="rect">
            <a:avLst/>
          </a:prstGeom>
        </p:spPr>
      </p:pic>
    </p:spTree>
    <p:extLst>
      <p:ext uri="{BB962C8B-B14F-4D97-AF65-F5344CB8AC3E}">
        <p14:creationId xmlns:p14="http://schemas.microsoft.com/office/powerpoint/2010/main" val="39550078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9D253D-6F20-0143-BD24-9EF921B9FDA2}"/>
              </a:ext>
            </a:extLst>
          </p:cNvPr>
          <p:cNvPicPr>
            <a:picLocks noChangeAspect="1"/>
          </p:cNvPicPr>
          <p:nvPr/>
        </p:nvPicPr>
        <p:blipFill>
          <a:blip r:embed="rId2"/>
          <a:stretch>
            <a:fillRect/>
          </a:stretch>
        </p:blipFill>
        <p:spPr>
          <a:xfrm>
            <a:off x="1927515" y="2237598"/>
            <a:ext cx="7974131" cy="2382803"/>
          </a:xfrm>
          <a:prstGeom prst="rect">
            <a:avLst/>
          </a:prstGeom>
        </p:spPr>
      </p:pic>
    </p:spTree>
    <p:extLst>
      <p:ext uri="{BB962C8B-B14F-4D97-AF65-F5344CB8AC3E}">
        <p14:creationId xmlns:p14="http://schemas.microsoft.com/office/powerpoint/2010/main" val="22300639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B3E9B-C4B9-D946-A81C-1449EB193FBE}"/>
              </a:ext>
            </a:extLst>
          </p:cNvPr>
          <p:cNvSpPr>
            <a:spLocks noGrp="1"/>
          </p:cNvSpPr>
          <p:nvPr>
            <p:ph type="title"/>
          </p:nvPr>
        </p:nvSpPr>
        <p:spPr/>
        <p:txBody>
          <a:bodyPr/>
          <a:lstStyle/>
          <a:p>
            <a:r>
              <a:rPr lang="en-GB" b="1" dirty="0"/>
              <a:t>What is </a:t>
            </a:r>
            <a:r>
              <a:rPr lang="en-GB" b="1" dirty="0" err="1"/>
              <a:t>Knime</a:t>
            </a:r>
            <a:r>
              <a:rPr lang="en-GB" b="1" dirty="0"/>
              <a:t>?</a:t>
            </a:r>
          </a:p>
        </p:txBody>
      </p:sp>
      <p:sp>
        <p:nvSpPr>
          <p:cNvPr id="3" name="Content Placeholder 2">
            <a:extLst>
              <a:ext uri="{FF2B5EF4-FFF2-40B4-BE49-F238E27FC236}">
                <a16:creationId xmlns:a16="http://schemas.microsoft.com/office/drawing/2014/main" id="{289800E0-26D2-9C4B-9DCD-5C64A0F7E126}"/>
              </a:ext>
            </a:extLst>
          </p:cNvPr>
          <p:cNvSpPr>
            <a:spLocks noGrp="1"/>
          </p:cNvSpPr>
          <p:nvPr>
            <p:ph idx="1"/>
          </p:nvPr>
        </p:nvSpPr>
        <p:spPr/>
        <p:txBody>
          <a:bodyPr>
            <a:normAutofit fontScale="92500"/>
          </a:bodyPr>
          <a:lstStyle/>
          <a:p>
            <a:r>
              <a:rPr lang="it-IT" dirty="0"/>
              <a:t>KNIME </a:t>
            </a:r>
            <a:r>
              <a:rPr lang="it-IT" dirty="0" err="1"/>
              <a:t>stands</a:t>
            </a:r>
            <a:r>
              <a:rPr lang="it-IT" dirty="0"/>
              <a:t> for </a:t>
            </a:r>
            <a:r>
              <a:rPr lang="it-IT" dirty="0" err="1"/>
              <a:t>Konstanz</a:t>
            </a:r>
            <a:r>
              <a:rPr lang="it-IT" dirty="0"/>
              <a:t> Information </a:t>
            </a:r>
            <a:r>
              <a:rPr lang="it-IT" dirty="0" err="1"/>
              <a:t>Miner</a:t>
            </a:r>
            <a:r>
              <a:rPr lang="it-IT" dirty="0"/>
              <a:t> </a:t>
            </a:r>
          </a:p>
          <a:p>
            <a:r>
              <a:rPr lang="it-IT" dirty="0" err="1"/>
              <a:t>It</a:t>
            </a:r>
            <a:r>
              <a:rPr lang="it-IT" dirty="0"/>
              <a:t> </a:t>
            </a:r>
            <a:r>
              <a:rPr lang="it-IT" dirty="0" err="1"/>
              <a:t>is</a:t>
            </a:r>
            <a:r>
              <a:rPr lang="it-IT" dirty="0"/>
              <a:t> an Open Source Data Analytics, Reporting and Integration </a:t>
            </a:r>
            <a:r>
              <a:rPr lang="it-IT" dirty="0" err="1"/>
              <a:t>platform</a:t>
            </a:r>
            <a:r>
              <a:rPr lang="it-IT" dirty="0"/>
              <a:t> </a:t>
            </a:r>
          </a:p>
          <a:p>
            <a:r>
              <a:rPr lang="it-IT" dirty="0"/>
              <a:t>Use a GUI to </a:t>
            </a:r>
            <a:r>
              <a:rPr lang="it-IT" dirty="0" err="1"/>
              <a:t>assembly</a:t>
            </a:r>
            <a:r>
              <a:rPr lang="it-IT" dirty="0"/>
              <a:t> ‘</a:t>
            </a:r>
            <a:r>
              <a:rPr lang="it-IT" dirty="0" err="1"/>
              <a:t>nodes</a:t>
            </a:r>
            <a:r>
              <a:rPr lang="it-IT" dirty="0"/>
              <a:t>’ for data </a:t>
            </a:r>
            <a:r>
              <a:rPr lang="it-IT" dirty="0" err="1"/>
              <a:t>preprocessing</a:t>
            </a:r>
            <a:r>
              <a:rPr lang="it-IT" dirty="0"/>
              <a:t> (ETL), </a:t>
            </a:r>
            <a:r>
              <a:rPr lang="it-IT" dirty="0" err="1"/>
              <a:t>modelling</a:t>
            </a:r>
            <a:r>
              <a:rPr lang="it-IT" dirty="0"/>
              <a:t> and data </a:t>
            </a:r>
            <a:r>
              <a:rPr lang="it-IT" dirty="0" err="1"/>
              <a:t>analysis</a:t>
            </a:r>
            <a:r>
              <a:rPr lang="it-IT" dirty="0"/>
              <a:t> and </a:t>
            </a:r>
            <a:r>
              <a:rPr lang="it-IT" dirty="0" err="1"/>
              <a:t>visualization</a:t>
            </a:r>
            <a:r>
              <a:rPr lang="it-IT" dirty="0"/>
              <a:t> </a:t>
            </a:r>
          </a:p>
          <a:p>
            <a:r>
              <a:rPr lang="it-IT" dirty="0" err="1"/>
              <a:t>Modules</a:t>
            </a:r>
            <a:r>
              <a:rPr lang="it-IT" dirty="0"/>
              <a:t> for: </a:t>
            </a:r>
          </a:p>
          <a:p>
            <a:pPr lvl="1"/>
            <a:r>
              <a:rPr lang="it-IT" dirty="0"/>
              <a:t>Data </a:t>
            </a:r>
            <a:r>
              <a:rPr lang="it-IT" dirty="0" err="1"/>
              <a:t>Mining</a:t>
            </a:r>
            <a:endParaRPr lang="it-IT" dirty="0"/>
          </a:p>
          <a:p>
            <a:pPr lvl="1"/>
            <a:r>
              <a:rPr lang="it-IT" dirty="0"/>
              <a:t>Data Analysis</a:t>
            </a:r>
          </a:p>
          <a:p>
            <a:pPr lvl="1"/>
            <a:r>
              <a:rPr lang="it-IT" dirty="0"/>
              <a:t>Data </a:t>
            </a:r>
            <a:r>
              <a:rPr lang="it-IT" dirty="0" err="1"/>
              <a:t>Manipulation</a:t>
            </a:r>
            <a:endParaRPr lang="it-IT" dirty="0"/>
          </a:p>
          <a:p>
            <a:pPr lvl="1"/>
            <a:r>
              <a:rPr lang="it-IT" dirty="0"/>
              <a:t>Extra </a:t>
            </a:r>
            <a:r>
              <a:rPr lang="it-IT" dirty="0" err="1"/>
              <a:t>modules</a:t>
            </a:r>
            <a:r>
              <a:rPr lang="it-IT" dirty="0"/>
              <a:t> and </a:t>
            </a:r>
            <a:r>
              <a:rPr lang="it-IT" dirty="0" err="1"/>
              <a:t>extensions</a:t>
            </a:r>
            <a:r>
              <a:rPr lang="it-IT" dirty="0"/>
              <a:t> can be </a:t>
            </a:r>
            <a:r>
              <a:rPr lang="it-IT" dirty="0" err="1"/>
              <a:t>added</a:t>
            </a:r>
            <a:r>
              <a:rPr lang="it-IT" dirty="0"/>
              <a:t>!</a:t>
            </a:r>
          </a:p>
          <a:p>
            <a:r>
              <a:rPr lang="it-IT" dirty="0" err="1"/>
              <a:t>Written</a:t>
            </a:r>
            <a:r>
              <a:rPr lang="it-IT" dirty="0"/>
              <a:t> in Java and </a:t>
            </a:r>
            <a:r>
              <a:rPr lang="it-IT" dirty="0" err="1"/>
              <a:t>based</a:t>
            </a:r>
            <a:r>
              <a:rPr lang="it-IT" dirty="0"/>
              <a:t> on </a:t>
            </a:r>
            <a:r>
              <a:rPr lang="it-IT" dirty="0" err="1"/>
              <a:t>Eclipse</a:t>
            </a:r>
            <a:r>
              <a:rPr lang="it-IT" dirty="0"/>
              <a:t> </a:t>
            </a:r>
          </a:p>
          <a:p>
            <a:endParaRPr lang="en-GB" dirty="0"/>
          </a:p>
        </p:txBody>
      </p:sp>
    </p:spTree>
    <p:extLst>
      <p:ext uri="{BB962C8B-B14F-4D97-AF65-F5344CB8AC3E}">
        <p14:creationId xmlns:p14="http://schemas.microsoft.com/office/powerpoint/2010/main" val="9580794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FA528-AE2C-C040-8045-DDE7628897CC}"/>
              </a:ext>
            </a:extLst>
          </p:cNvPr>
          <p:cNvSpPr>
            <a:spLocks noGrp="1"/>
          </p:cNvSpPr>
          <p:nvPr>
            <p:ph type="title"/>
          </p:nvPr>
        </p:nvSpPr>
        <p:spPr/>
        <p:txBody>
          <a:bodyPr/>
          <a:lstStyle/>
          <a:p>
            <a:r>
              <a:rPr lang="it-IT" b="1" dirty="0"/>
              <a:t>How </a:t>
            </a:r>
            <a:r>
              <a:rPr lang="it-IT" b="1" dirty="0" err="1"/>
              <a:t>does</a:t>
            </a:r>
            <a:r>
              <a:rPr lang="it-IT" b="1" dirty="0"/>
              <a:t> </a:t>
            </a:r>
            <a:r>
              <a:rPr lang="it-IT" b="1" dirty="0" err="1"/>
              <a:t>Knime</a:t>
            </a:r>
            <a:r>
              <a:rPr lang="it-IT" b="1" dirty="0"/>
              <a:t> compare with </a:t>
            </a:r>
            <a:r>
              <a:rPr lang="it-IT" b="1" dirty="0" err="1"/>
              <a:t>others</a:t>
            </a:r>
            <a:r>
              <a:rPr lang="it-IT" b="1" dirty="0"/>
              <a:t>?</a:t>
            </a:r>
            <a:endParaRPr lang="en-GB" b="1" dirty="0"/>
          </a:p>
        </p:txBody>
      </p:sp>
      <p:sp>
        <p:nvSpPr>
          <p:cNvPr id="3" name="Content Placeholder 2">
            <a:extLst>
              <a:ext uri="{FF2B5EF4-FFF2-40B4-BE49-F238E27FC236}">
                <a16:creationId xmlns:a16="http://schemas.microsoft.com/office/drawing/2014/main" id="{8A564C9D-AEC9-6B49-8BD8-91DB02EF27C1}"/>
              </a:ext>
            </a:extLst>
          </p:cNvPr>
          <p:cNvSpPr>
            <a:spLocks noGrp="1"/>
          </p:cNvSpPr>
          <p:nvPr>
            <p:ph idx="1"/>
          </p:nvPr>
        </p:nvSpPr>
        <p:spPr>
          <a:xfrm>
            <a:off x="838200" y="1825625"/>
            <a:ext cx="6029528" cy="4351338"/>
          </a:xfrm>
        </p:spPr>
        <p:txBody>
          <a:bodyPr/>
          <a:lstStyle/>
          <a:p>
            <a:r>
              <a:rPr lang="it-IT" dirty="0" err="1"/>
              <a:t>Gartner’s</a:t>
            </a:r>
            <a:r>
              <a:rPr lang="it-IT" dirty="0"/>
              <a:t> Magic </a:t>
            </a:r>
            <a:r>
              <a:rPr lang="it-IT" dirty="0" err="1"/>
              <a:t>Quadrant</a:t>
            </a:r>
            <a:r>
              <a:rPr lang="it-IT" dirty="0"/>
              <a:t> for Advance Analytics </a:t>
            </a:r>
            <a:r>
              <a:rPr lang="it-IT" dirty="0" err="1"/>
              <a:t>Platforms</a:t>
            </a:r>
            <a:r>
              <a:rPr lang="it-IT" dirty="0"/>
              <a:t>.</a:t>
            </a:r>
          </a:p>
          <a:p>
            <a:r>
              <a:rPr lang="it-IT" dirty="0" err="1"/>
              <a:t>Leaders</a:t>
            </a:r>
            <a:r>
              <a:rPr lang="it-IT" dirty="0"/>
              <a:t> </a:t>
            </a:r>
            <a:r>
              <a:rPr lang="it-IT" dirty="0" err="1"/>
              <a:t>quadrant</a:t>
            </a:r>
            <a:r>
              <a:rPr lang="it-IT" dirty="0"/>
              <a:t> in 2016 with SAS, IBM and Dell.</a:t>
            </a:r>
          </a:p>
          <a:p>
            <a:r>
              <a:rPr lang="it-IT" dirty="0"/>
              <a:t>Strong Performer / Contender in </a:t>
            </a:r>
            <a:r>
              <a:rPr lang="it-IT" dirty="0" err="1"/>
              <a:t>Forrester’s</a:t>
            </a:r>
            <a:r>
              <a:rPr lang="it-IT" dirty="0"/>
              <a:t> </a:t>
            </a:r>
            <a:r>
              <a:rPr lang="it-IT" dirty="0" err="1"/>
              <a:t>Wave</a:t>
            </a:r>
            <a:r>
              <a:rPr lang="it-IT" dirty="0"/>
              <a:t>.</a:t>
            </a:r>
          </a:p>
          <a:p>
            <a:endParaRPr lang="en-GB" dirty="0"/>
          </a:p>
        </p:txBody>
      </p:sp>
      <p:pic>
        <p:nvPicPr>
          <p:cNvPr id="5" name="Picture 4">
            <a:extLst>
              <a:ext uri="{FF2B5EF4-FFF2-40B4-BE49-F238E27FC236}">
                <a16:creationId xmlns:a16="http://schemas.microsoft.com/office/drawing/2014/main" id="{BE8C8C1F-F355-7C47-A8C1-E9EEA7DF9911}"/>
              </a:ext>
            </a:extLst>
          </p:cNvPr>
          <p:cNvPicPr>
            <a:picLocks noChangeAspect="1"/>
          </p:cNvPicPr>
          <p:nvPr/>
        </p:nvPicPr>
        <p:blipFill>
          <a:blip r:embed="rId2"/>
          <a:stretch>
            <a:fillRect/>
          </a:stretch>
        </p:blipFill>
        <p:spPr>
          <a:xfrm>
            <a:off x="7162800" y="1825625"/>
            <a:ext cx="4191000" cy="4351338"/>
          </a:xfrm>
          <a:prstGeom prst="rect">
            <a:avLst/>
          </a:prstGeom>
        </p:spPr>
      </p:pic>
    </p:spTree>
    <p:extLst>
      <p:ext uri="{BB962C8B-B14F-4D97-AF65-F5344CB8AC3E}">
        <p14:creationId xmlns:p14="http://schemas.microsoft.com/office/powerpoint/2010/main" val="6803247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4733D-372B-7E4E-BC18-72A53C716A73}"/>
              </a:ext>
            </a:extLst>
          </p:cNvPr>
          <p:cNvSpPr>
            <a:spLocks noGrp="1"/>
          </p:cNvSpPr>
          <p:nvPr>
            <p:ph type="title"/>
          </p:nvPr>
        </p:nvSpPr>
        <p:spPr/>
        <p:txBody>
          <a:bodyPr/>
          <a:lstStyle/>
          <a:p>
            <a:r>
              <a:rPr lang="en-GB" b="1" dirty="0"/>
              <a:t>The </a:t>
            </a:r>
            <a:r>
              <a:rPr lang="en-GB" b="1" dirty="0" err="1"/>
              <a:t>Knime</a:t>
            </a:r>
            <a:r>
              <a:rPr lang="en-GB" b="1" dirty="0"/>
              <a:t> Way</a:t>
            </a:r>
          </a:p>
        </p:txBody>
      </p:sp>
      <p:sp>
        <p:nvSpPr>
          <p:cNvPr id="3" name="Content Placeholder 2">
            <a:extLst>
              <a:ext uri="{FF2B5EF4-FFF2-40B4-BE49-F238E27FC236}">
                <a16:creationId xmlns:a16="http://schemas.microsoft.com/office/drawing/2014/main" id="{2838D0B2-4BAE-0545-A715-1605E452AECA}"/>
              </a:ext>
            </a:extLst>
          </p:cNvPr>
          <p:cNvSpPr>
            <a:spLocks noGrp="1"/>
          </p:cNvSpPr>
          <p:nvPr>
            <p:ph idx="1"/>
          </p:nvPr>
        </p:nvSpPr>
        <p:spPr>
          <a:xfrm>
            <a:off x="838200" y="1825625"/>
            <a:ext cx="6855823" cy="4351338"/>
          </a:xfrm>
        </p:spPr>
        <p:txBody>
          <a:bodyPr>
            <a:normAutofit fontScale="70000" lnSpcReduction="20000"/>
          </a:bodyPr>
          <a:lstStyle/>
          <a:p>
            <a:r>
              <a:rPr lang="it-IT" dirty="0" err="1"/>
              <a:t>Store</a:t>
            </a:r>
            <a:r>
              <a:rPr lang="it-IT" dirty="0"/>
              <a:t> </a:t>
            </a:r>
            <a:r>
              <a:rPr lang="it-IT" dirty="0" err="1"/>
              <a:t>your</a:t>
            </a:r>
            <a:r>
              <a:rPr lang="it-IT" dirty="0"/>
              <a:t> work in a </a:t>
            </a:r>
            <a:r>
              <a:rPr lang="it-IT" b="1" dirty="0" err="1"/>
              <a:t>workspace</a:t>
            </a:r>
            <a:r>
              <a:rPr lang="it-IT" dirty="0"/>
              <a:t> </a:t>
            </a:r>
          </a:p>
          <a:p>
            <a:r>
              <a:rPr lang="it-IT" dirty="0" err="1"/>
              <a:t>Workspace</a:t>
            </a:r>
            <a:r>
              <a:rPr lang="it-IT" dirty="0"/>
              <a:t> can </a:t>
            </a:r>
            <a:r>
              <a:rPr lang="it-IT" dirty="0" err="1"/>
              <a:t>contain</a:t>
            </a:r>
            <a:r>
              <a:rPr lang="it-IT" dirty="0"/>
              <a:t> </a:t>
            </a:r>
            <a:r>
              <a:rPr lang="it-IT" b="1" dirty="0" err="1"/>
              <a:t>workflow</a:t>
            </a:r>
            <a:r>
              <a:rPr lang="it-IT" b="1" dirty="0"/>
              <a:t> </a:t>
            </a:r>
            <a:r>
              <a:rPr lang="it-IT" b="1" dirty="0" err="1"/>
              <a:t>groups</a:t>
            </a:r>
            <a:r>
              <a:rPr lang="it-IT" b="1" dirty="0"/>
              <a:t> </a:t>
            </a:r>
            <a:r>
              <a:rPr lang="it-IT" dirty="0" err="1"/>
              <a:t>built</a:t>
            </a:r>
            <a:r>
              <a:rPr lang="it-IT" dirty="0"/>
              <a:t> </a:t>
            </a:r>
            <a:r>
              <a:rPr lang="it-IT" dirty="0" err="1"/>
              <a:t>using</a:t>
            </a:r>
            <a:r>
              <a:rPr lang="it-IT" dirty="0"/>
              <a:t> the </a:t>
            </a:r>
            <a:r>
              <a:rPr lang="it-IT" dirty="0" err="1"/>
              <a:t>workflow</a:t>
            </a:r>
            <a:r>
              <a:rPr lang="it-IT" dirty="0"/>
              <a:t> editor </a:t>
            </a:r>
          </a:p>
          <a:p>
            <a:r>
              <a:rPr lang="it-IT" dirty="0" err="1"/>
              <a:t>Workflows</a:t>
            </a:r>
            <a:r>
              <a:rPr lang="it-IT" dirty="0"/>
              <a:t> can </a:t>
            </a:r>
            <a:r>
              <a:rPr lang="it-IT" dirty="0" err="1"/>
              <a:t>contain</a:t>
            </a:r>
            <a:r>
              <a:rPr lang="it-IT" dirty="0"/>
              <a:t> </a:t>
            </a:r>
            <a:r>
              <a:rPr lang="it-IT" b="1" dirty="0" err="1"/>
              <a:t>nodes</a:t>
            </a:r>
            <a:r>
              <a:rPr lang="it-IT" dirty="0"/>
              <a:t>, </a:t>
            </a:r>
            <a:r>
              <a:rPr lang="it-IT" b="1" dirty="0"/>
              <a:t>meta </a:t>
            </a:r>
            <a:r>
              <a:rPr lang="it-IT" b="1" dirty="0" err="1"/>
              <a:t>nodes</a:t>
            </a:r>
            <a:r>
              <a:rPr lang="it-IT" dirty="0"/>
              <a:t>, </a:t>
            </a:r>
            <a:r>
              <a:rPr lang="it-IT" b="1" dirty="0" err="1"/>
              <a:t>connections</a:t>
            </a:r>
            <a:r>
              <a:rPr lang="it-IT" dirty="0"/>
              <a:t>, </a:t>
            </a:r>
            <a:r>
              <a:rPr lang="it-IT" dirty="0" err="1"/>
              <a:t>workflow</a:t>
            </a:r>
            <a:r>
              <a:rPr lang="it-IT" dirty="0"/>
              <a:t> </a:t>
            </a:r>
            <a:r>
              <a:rPr lang="it-IT" b="1" dirty="0" err="1"/>
              <a:t>variables</a:t>
            </a:r>
            <a:r>
              <a:rPr lang="it-IT" dirty="0"/>
              <a:t>, </a:t>
            </a:r>
            <a:r>
              <a:rPr lang="it-IT" dirty="0" err="1"/>
              <a:t>workflow</a:t>
            </a:r>
            <a:r>
              <a:rPr lang="it-IT" dirty="0"/>
              <a:t> </a:t>
            </a:r>
            <a:r>
              <a:rPr lang="it-IT" b="1" dirty="0" err="1"/>
              <a:t>credentials</a:t>
            </a:r>
            <a:r>
              <a:rPr lang="it-IT" dirty="0"/>
              <a:t> and </a:t>
            </a:r>
            <a:r>
              <a:rPr lang="it-IT" b="1" dirty="0" err="1"/>
              <a:t>annotations</a:t>
            </a:r>
            <a:r>
              <a:rPr lang="it-IT" dirty="0"/>
              <a:t> </a:t>
            </a:r>
          </a:p>
          <a:p>
            <a:r>
              <a:rPr lang="it-IT" dirty="0" err="1"/>
              <a:t>Each</a:t>
            </a:r>
            <a:r>
              <a:rPr lang="it-IT" dirty="0"/>
              <a:t> </a:t>
            </a:r>
            <a:r>
              <a:rPr lang="it-IT" dirty="0" err="1"/>
              <a:t>node</a:t>
            </a:r>
            <a:r>
              <a:rPr lang="it-IT" dirty="0"/>
              <a:t> </a:t>
            </a:r>
            <a:r>
              <a:rPr lang="it-IT" dirty="0" err="1"/>
              <a:t>has</a:t>
            </a:r>
            <a:r>
              <a:rPr lang="it-IT" dirty="0"/>
              <a:t> a </a:t>
            </a:r>
            <a:r>
              <a:rPr lang="it-IT" b="1" dirty="0" err="1"/>
              <a:t>type</a:t>
            </a:r>
            <a:r>
              <a:rPr lang="it-IT" dirty="0"/>
              <a:t>, </a:t>
            </a:r>
            <a:r>
              <a:rPr lang="it-IT" dirty="0" err="1"/>
              <a:t>which</a:t>
            </a:r>
            <a:r>
              <a:rPr lang="it-IT" dirty="0"/>
              <a:t> </a:t>
            </a:r>
            <a:r>
              <a:rPr lang="it-IT" dirty="0" err="1"/>
              <a:t>identifies</a:t>
            </a:r>
            <a:r>
              <a:rPr lang="it-IT" dirty="0"/>
              <a:t> the </a:t>
            </a:r>
            <a:r>
              <a:rPr lang="it-IT" dirty="0" err="1"/>
              <a:t>algorithm</a:t>
            </a:r>
            <a:r>
              <a:rPr lang="it-IT" dirty="0"/>
              <a:t> </a:t>
            </a:r>
            <a:r>
              <a:rPr lang="it-IT" dirty="0" err="1"/>
              <a:t>associated</a:t>
            </a:r>
            <a:r>
              <a:rPr lang="it-IT" dirty="0"/>
              <a:t> with </a:t>
            </a:r>
            <a:r>
              <a:rPr lang="it-IT" dirty="0" err="1"/>
              <a:t>it</a:t>
            </a:r>
            <a:r>
              <a:rPr lang="it-IT" dirty="0"/>
              <a:t> </a:t>
            </a:r>
          </a:p>
          <a:p>
            <a:r>
              <a:rPr lang="it-IT" b="1" dirty="0" err="1"/>
              <a:t>Nodes</a:t>
            </a:r>
            <a:r>
              <a:rPr lang="it-IT" dirty="0"/>
              <a:t> </a:t>
            </a:r>
            <a:r>
              <a:rPr lang="it-IT" dirty="0" err="1"/>
              <a:t>have</a:t>
            </a:r>
            <a:r>
              <a:rPr lang="it-IT" dirty="0"/>
              <a:t> </a:t>
            </a:r>
            <a:r>
              <a:rPr lang="it-IT" b="1" dirty="0" err="1"/>
              <a:t>parameters</a:t>
            </a:r>
            <a:r>
              <a:rPr lang="it-IT" dirty="0"/>
              <a:t>, </a:t>
            </a:r>
            <a:r>
              <a:rPr lang="it-IT" b="1" dirty="0" err="1"/>
              <a:t>inports</a:t>
            </a:r>
            <a:r>
              <a:rPr lang="it-IT" dirty="0"/>
              <a:t> and </a:t>
            </a:r>
            <a:r>
              <a:rPr lang="it-IT" b="1" dirty="0" err="1"/>
              <a:t>outports</a:t>
            </a:r>
            <a:r>
              <a:rPr lang="it-IT" dirty="0"/>
              <a:t>, and can </a:t>
            </a:r>
            <a:r>
              <a:rPr lang="it-IT" dirty="0" err="1"/>
              <a:t>have</a:t>
            </a:r>
            <a:r>
              <a:rPr lang="it-IT" dirty="0"/>
              <a:t> </a:t>
            </a:r>
            <a:r>
              <a:rPr lang="it-IT" dirty="0" err="1"/>
              <a:t>any</a:t>
            </a:r>
            <a:r>
              <a:rPr lang="it-IT" dirty="0"/>
              <a:t> of </a:t>
            </a:r>
            <a:r>
              <a:rPr lang="it-IT" dirty="0" err="1"/>
              <a:t>these</a:t>
            </a:r>
            <a:r>
              <a:rPr lang="it-IT" dirty="0"/>
              <a:t> </a:t>
            </a:r>
            <a:r>
              <a:rPr lang="it-IT" dirty="0" err="1"/>
              <a:t>states</a:t>
            </a:r>
            <a:r>
              <a:rPr lang="it-IT" dirty="0"/>
              <a:t>:</a:t>
            </a:r>
            <a:br>
              <a:rPr lang="it-IT" dirty="0"/>
            </a:br>
            <a:br>
              <a:rPr lang="it-IT" dirty="0"/>
            </a:br>
            <a:r>
              <a:rPr lang="it-IT" b="1" dirty="0"/>
              <a:t>• </a:t>
            </a:r>
            <a:r>
              <a:rPr lang="it-IT" b="1" dirty="0" err="1"/>
              <a:t>Misconfigured</a:t>
            </a:r>
            <a:br>
              <a:rPr lang="it-IT" b="1" dirty="0"/>
            </a:br>
            <a:r>
              <a:rPr lang="it-IT" b="1" dirty="0"/>
              <a:t>• </a:t>
            </a:r>
            <a:r>
              <a:rPr lang="it-IT" b="1" dirty="0" err="1"/>
              <a:t>Configured</a:t>
            </a:r>
            <a:br>
              <a:rPr lang="it-IT" b="1" dirty="0"/>
            </a:br>
            <a:r>
              <a:rPr lang="it-IT" b="1" dirty="0"/>
              <a:t>• </a:t>
            </a:r>
            <a:r>
              <a:rPr lang="it-IT" b="1" dirty="0" err="1"/>
              <a:t>Queued</a:t>
            </a:r>
            <a:r>
              <a:rPr lang="it-IT" b="1" dirty="0"/>
              <a:t> for </a:t>
            </a:r>
            <a:r>
              <a:rPr lang="it-IT" b="1" dirty="0" err="1"/>
              <a:t>Execution</a:t>
            </a:r>
            <a:br>
              <a:rPr lang="it-IT" b="1" dirty="0"/>
            </a:br>
            <a:r>
              <a:rPr lang="it-IT" b="1" dirty="0"/>
              <a:t>• </a:t>
            </a:r>
            <a:r>
              <a:rPr lang="it-IT" b="1" dirty="0" err="1"/>
              <a:t>Running</a:t>
            </a:r>
            <a:br>
              <a:rPr lang="it-IT" b="1" dirty="0"/>
            </a:br>
            <a:r>
              <a:rPr lang="it-IT" b="1" dirty="0"/>
              <a:t>• </a:t>
            </a:r>
            <a:r>
              <a:rPr lang="it-IT" b="1" dirty="0" err="1"/>
              <a:t>Executed</a:t>
            </a:r>
            <a:r>
              <a:rPr lang="it-IT" b="1" dirty="0"/>
              <a:t> </a:t>
            </a:r>
          </a:p>
          <a:p>
            <a:endParaRPr lang="en-GB" dirty="0"/>
          </a:p>
        </p:txBody>
      </p:sp>
      <p:pic>
        <p:nvPicPr>
          <p:cNvPr id="4" name="Picture 3">
            <a:extLst>
              <a:ext uri="{FF2B5EF4-FFF2-40B4-BE49-F238E27FC236}">
                <a16:creationId xmlns:a16="http://schemas.microsoft.com/office/drawing/2014/main" id="{05BFA587-E0A0-9746-98AA-C24CA0C656DA}"/>
              </a:ext>
            </a:extLst>
          </p:cNvPr>
          <p:cNvPicPr>
            <a:picLocks noChangeAspect="1"/>
          </p:cNvPicPr>
          <p:nvPr/>
        </p:nvPicPr>
        <p:blipFill>
          <a:blip r:embed="rId2"/>
          <a:stretch>
            <a:fillRect/>
          </a:stretch>
        </p:blipFill>
        <p:spPr>
          <a:xfrm>
            <a:off x="7785463" y="4676775"/>
            <a:ext cx="3987800" cy="1816100"/>
          </a:xfrm>
          <a:prstGeom prst="rect">
            <a:avLst/>
          </a:prstGeom>
        </p:spPr>
      </p:pic>
    </p:spTree>
    <p:extLst>
      <p:ext uri="{BB962C8B-B14F-4D97-AF65-F5344CB8AC3E}">
        <p14:creationId xmlns:p14="http://schemas.microsoft.com/office/powerpoint/2010/main" val="786773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22D2CD-8A2E-4313-9B13-5EA72666961D}"/>
              </a:ext>
            </a:extLst>
          </p:cNvPr>
          <p:cNvSpPr>
            <a:spLocks noGrp="1"/>
          </p:cNvSpPr>
          <p:nvPr>
            <p:ph type="title"/>
          </p:nvPr>
        </p:nvSpPr>
        <p:spPr/>
        <p:txBody>
          <a:bodyPr/>
          <a:lstStyle/>
          <a:p>
            <a:r>
              <a:rPr lang="it-IT" b="1" dirty="0" err="1"/>
              <a:t>Neural</a:t>
            </a:r>
            <a:r>
              <a:rPr lang="it-IT" b="1" dirty="0"/>
              <a:t> Networks</a:t>
            </a:r>
            <a:endParaRPr lang="en-GB" b="1" dirty="0"/>
          </a:p>
        </p:txBody>
      </p:sp>
      <mc:AlternateContent xmlns:mc="http://schemas.openxmlformats.org/markup-compatibility/2006" xmlns:a14="http://schemas.microsoft.com/office/drawing/2010/main">
        <mc:Choice Requires="a14">
          <p:sp>
            <p:nvSpPr>
              <p:cNvPr id="3" name="Segnaposto contenuto 2">
                <a:extLst>
                  <a:ext uri="{FF2B5EF4-FFF2-40B4-BE49-F238E27FC236}">
                    <a16:creationId xmlns:a16="http://schemas.microsoft.com/office/drawing/2014/main" id="{AB874D23-E888-44BE-9126-D8A5E17883FE}"/>
                  </a:ext>
                </a:extLst>
              </p:cNvPr>
              <p:cNvSpPr>
                <a:spLocks noGrp="1"/>
              </p:cNvSpPr>
              <p:nvPr>
                <p:ph idx="1"/>
              </p:nvPr>
            </p:nvSpPr>
            <p:spPr/>
            <p:txBody>
              <a:bodyPr>
                <a:normAutofit fontScale="70000" lnSpcReduction="20000"/>
              </a:bodyPr>
              <a:lstStyle/>
              <a:p>
                <a:r>
                  <a:rPr lang="en-US" dirty="0"/>
                  <a:t>According to </a:t>
                </a:r>
                <a:r>
                  <a:rPr lang="en-US" dirty="0">
                    <a:hlinkClick r:id="rId2"/>
                  </a:rPr>
                  <a:t>Hecht-Nielsen</a:t>
                </a:r>
                <a:r>
                  <a:rPr lang="en-US" dirty="0"/>
                  <a:t>, a </a:t>
                </a:r>
                <a:r>
                  <a:rPr lang="en-US" b="1" dirty="0"/>
                  <a:t>Neural Network </a:t>
                </a:r>
                <a:r>
                  <a:rPr lang="en-US" dirty="0"/>
                  <a:t>is a parallel structure that process information in a distributed way. A NN is made of elementary computational nodes, called </a:t>
                </a:r>
                <a:r>
                  <a:rPr lang="en-US" b="1" dirty="0"/>
                  <a:t>Neurons</a:t>
                </a:r>
                <a:r>
                  <a:rPr lang="en-US" dirty="0"/>
                  <a:t>, that can process information locally. Its strength is that if a neuron «dies», the network continues to work without a noticeable loss in information and performance.</a:t>
                </a:r>
              </a:p>
              <a:p>
                <a:r>
                  <a:rPr lang="en-US" dirty="0"/>
                  <a:t>Neurons are connected by channels that transmit information unidirectionally. Each neuron has a single output connection that can branch in different side connections. Each connection carries the same signal.</a:t>
                </a:r>
              </a:p>
              <a:p>
                <a:r>
                  <a:rPr lang="en-US" dirty="0"/>
                  <a:t>Each neuron analyzes, starting considering its input values </a:t>
                </a:r>
                <a14:m>
                  <m:oMath xmlns:m="http://schemas.openxmlformats.org/officeDocument/2006/math">
                    <m:sSub>
                      <m:sSubPr>
                        <m:ctrlPr>
                          <a:rPr lang="en-US" i="1" dirty="0" smtClean="0">
                            <a:latin typeface="Cambria Math" panose="02040503050406030204" pitchFamily="18" charset="0"/>
                          </a:rPr>
                        </m:ctrlPr>
                      </m:sSubPr>
                      <m:e>
                        <m:r>
                          <a:rPr lang="it-IT" b="0" i="1" dirty="0" smtClean="0">
                            <a:latin typeface="Cambria Math" panose="02040503050406030204" pitchFamily="18" charset="0"/>
                          </a:rPr>
                          <m:t>𝑥</m:t>
                        </m:r>
                      </m:e>
                      <m:sub>
                        <m:r>
                          <a:rPr lang="it-IT" b="0" i="1" dirty="0" smtClean="0">
                            <a:latin typeface="Cambria Math" panose="02040503050406030204" pitchFamily="18" charset="0"/>
                          </a:rPr>
                          <m:t>1</m:t>
                        </m:r>
                      </m:sub>
                    </m:sSub>
                    <m:r>
                      <a:rPr lang="it-IT" b="0" i="1" dirty="0" smtClean="0">
                        <a:latin typeface="Cambria Math" panose="02040503050406030204" pitchFamily="18" charset="0"/>
                      </a:rPr>
                      <m:t>,</m:t>
                    </m:r>
                    <m:sSub>
                      <m:sSubPr>
                        <m:ctrlPr>
                          <a:rPr lang="en-US" i="1" dirty="0" smtClean="0">
                            <a:latin typeface="Cambria Math" panose="02040503050406030204" pitchFamily="18" charset="0"/>
                          </a:rPr>
                        </m:ctrlPr>
                      </m:sSubPr>
                      <m:e>
                        <m:r>
                          <a:rPr lang="it-IT" b="0" i="1" dirty="0" smtClean="0">
                            <a:latin typeface="Cambria Math" panose="02040503050406030204" pitchFamily="18" charset="0"/>
                          </a:rPr>
                          <m:t>𝑥</m:t>
                        </m:r>
                      </m:e>
                      <m:sub>
                        <m:r>
                          <a:rPr lang="it-IT" b="0" i="1" dirty="0" smtClean="0">
                            <a:latin typeface="Cambria Math" panose="02040503050406030204" pitchFamily="18" charset="0"/>
                          </a:rPr>
                          <m:t>2</m:t>
                        </m:r>
                      </m:sub>
                    </m:sSub>
                    <m:r>
                      <a:rPr lang="it-IT" b="0" i="1" dirty="0" smtClean="0">
                        <a:latin typeface="Cambria Math" panose="02040503050406030204" pitchFamily="18" charset="0"/>
                      </a:rPr>
                      <m:t>,…,</m:t>
                    </m:r>
                    <m:sSub>
                      <m:sSubPr>
                        <m:ctrlPr>
                          <a:rPr lang="en-US" i="1" dirty="0" smtClean="0">
                            <a:latin typeface="Cambria Math" panose="02040503050406030204" pitchFamily="18" charset="0"/>
                          </a:rPr>
                        </m:ctrlPr>
                      </m:sSubPr>
                      <m:e>
                        <m:r>
                          <a:rPr lang="it-IT" b="0" i="1" dirty="0" smtClean="0">
                            <a:latin typeface="Cambria Math" panose="02040503050406030204" pitchFamily="18" charset="0"/>
                          </a:rPr>
                          <m:t>𝑥</m:t>
                        </m:r>
                      </m:e>
                      <m:sub>
                        <m:r>
                          <a:rPr lang="it-IT" b="0" i="1" dirty="0" smtClean="0">
                            <a:latin typeface="Cambria Math" panose="02040503050406030204" pitchFamily="18" charset="0"/>
                          </a:rPr>
                          <m:t>𝑛</m:t>
                        </m:r>
                      </m:sub>
                    </m:sSub>
                  </m:oMath>
                </a14:m>
                <a:r>
                  <a:rPr lang="en-US" dirty="0"/>
                  <a:t> and its local memory, a </a:t>
                </a:r>
                <a:r>
                  <a:rPr lang="en-US" b="1" dirty="0"/>
                  <a:t>transfer function</a:t>
                </a:r>
                <a:r>
                  <a:rPr lang="en-US" dirty="0"/>
                  <a:t> that modified its output (in learning and test phase) and its local memory (only in the learning phase, for most networks). Local memory is made by a weight vector </a:t>
                </a:r>
                <a:r>
                  <a:rPr lang="en-US" b="1" dirty="0"/>
                  <a:t>w</a:t>
                </a:r>
                <a:r>
                  <a:rPr lang="en-US" dirty="0"/>
                  <a:t>.</a:t>
                </a:r>
                <a:endParaRPr lang="en-US" b="1" dirty="0"/>
              </a:p>
              <a:p>
                <a:r>
                  <a:rPr lang="en-US" dirty="0"/>
                  <a:t>There are different kind of learnings. To solve a </a:t>
                </a:r>
                <a:r>
                  <a:rPr lang="en-US" dirty="0">
                    <a:hlinkClick r:id="rId3"/>
                  </a:rPr>
                  <a:t>classification problem</a:t>
                </a:r>
                <a:r>
                  <a:rPr lang="en-US" dirty="0"/>
                  <a:t>, </a:t>
                </a:r>
                <a:r>
                  <a:rPr lang="en-US" b="1" dirty="0"/>
                  <a:t>supervised learning</a:t>
                </a:r>
                <a:r>
                  <a:rPr lang="en-US" dirty="0"/>
                  <a:t> is the one to be used. </a:t>
                </a:r>
                <a:r>
                  <a:rPr lang="en-GB" dirty="0"/>
                  <a:t>In supervised learning, each example given to the NN is a pair consisting of an input object (typically a vector) and a desired output value (also called the supervisory signal). A supervised learning algorithm analyses the training data and produces an inferred function, which can be used for mapping new examples.</a:t>
                </a:r>
                <a:endParaRPr lang="en-US" dirty="0"/>
              </a:p>
            </p:txBody>
          </p:sp>
        </mc:Choice>
        <mc:Fallback xmlns="">
          <p:sp>
            <p:nvSpPr>
              <p:cNvPr id="3" name="Segnaposto contenuto 2">
                <a:extLst>
                  <a:ext uri="{FF2B5EF4-FFF2-40B4-BE49-F238E27FC236}">
                    <a16:creationId xmlns:a16="http://schemas.microsoft.com/office/drawing/2014/main" id="{AB874D23-E888-44BE-9126-D8A5E17883FE}"/>
                  </a:ext>
                </a:extLst>
              </p:cNvPr>
              <p:cNvSpPr>
                <a:spLocks noGrp="1" noRot="1" noChangeAspect="1" noMove="1" noResize="1" noEditPoints="1" noAdjustHandles="1" noChangeArrowheads="1" noChangeShapeType="1" noTextEdit="1"/>
              </p:cNvSpPr>
              <p:nvPr>
                <p:ph idx="1"/>
              </p:nvPr>
            </p:nvSpPr>
            <p:spPr>
              <a:blipFill>
                <a:blip r:embed="rId4"/>
                <a:stretch>
                  <a:fillRect l="-483" t="-2924" r="-844"/>
                </a:stretch>
              </a:blipFill>
            </p:spPr>
            <p:txBody>
              <a:bodyPr/>
              <a:lstStyle/>
              <a:p>
                <a:r>
                  <a:rPr lang="it-IT">
                    <a:noFill/>
                  </a:rPr>
                  <a:t> </a:t>
                </a:r>
              </a:p>
            </p:txBody>
          </p:sp>
        </mc:Fallback>
      </mc:AlternateContent>
    </p:spTree>
    <p:extLst>
      <p:ext uri="{BB962C8B-B14F-4D97-AF65-F5344CB8AC3E}">
        <p14:creationId xmlns:p14="http://schemas.microsoft.com/office/powerpoint/2010/main" val="28418456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2D84E-0AE2-4944-A50E-8F27AA0FD566}"/>
              </a:ext>
            </a:extLst>
          </p:cNvPr>
          <p:cNvSpPr>
            <a:spLocks noGrp="1"/>
          </p:cNvSpPr>
          <p:nvPr>
            <p:ph type="title"/>
          </p:nvPr>
        </p:nvSpPr>
        <p:spPr/>
        <p:txBody>
          <a:bodyPr/>
          <a:lstStyle/>
          <a:p>
            <a:r>
              <a:rPr lang="it-IT" b="1" dirty="0"/>
              <a:t>How to </a:t>
            </a:r>
            <a:r>
              <a:rPr lang="it-IT" b="1" dirty="0" err="1"/>
              <a:t>Build</a:t>
            </a:r>
            <a:r>
              <a:rPr lang="it-IT" b="1" dirty="0"/>
              <a:t> a </a:t>
            </a:r>
            <a:r>
              <a:rPr lang="it-IT" b="1" dirty="0" err="1"/>
              <a:t>Knime</a:t>
            </a:r>
            <a:r>
              <a:rPr lang="it-IT" b="1" dirty="0"/>
              <a:t> </a:t>
            </a:r>
            <a:r>
              <a:rPr lang="it-IT" b="1" dirty="0" err="1"/>
              <a:t>Workflow</a:t>
            </a:r>
            <a:endParaRPr lang="en-GB" b="1" dirty="0"/>
          </a:p>
        </p:txBody>
      </p:sp>
      <p:sp>
        <p:nvSpPr>
          <p:cNvPr id="3" name="Content Placeholder 2">
            <a:extLst>
              <a:ext uri="{FF2B5EF4-FFF2-40B4-BE49-F238E27FC236}">
                <a16:creationId xmlns:a16="http://schemas.microsoft.com/office/drawing/2014/main" id="{586EEB7C-46CE-7442-A725-A883842C209F}"/>
              </a:ext>
            </a:extLst>
          </p:cNvPr>
          <p:cNvSpPr>
            <a:spLocks noGrp="1"/>
          </p:cNvSpPr>
          <p:nvPr>
            <p:ph idx="1"/>
          </p:nvPr>
        </p:nvSpPr>
        <p:spPr/>
        <p:txBody>
          <a:bodyPr/>
          <a:lstStyle/>
          <a:p>
            <a:pPr>
              <a:buFontTx/>
              <a:buChar char="-"/>
            </a:pPr>
            <a:r>
              <a:rPr lang="it-IT" dirty="0" err="1"/>
              <a:t>Search</a:t>
            </a:r>
            <a:r>
              <a:rPr lang="it-IT" dirty="0"/>
              <a:t> in </a:t>
            </a:r>
            <a:r>
              <a:rPr lang="it-IT" dirty="0" err="1"/>
              <a:t>Node</a:t>
            </a:r>
            <a:r>
              <a:rPr lang="it-IT" dirty="0"/>
              <a:t> </a:t>
            </a:r>
            <a:r>
              <a:rPr lang="it-IT" dirty="0" err="1"/>
              <a:t>Repository</a:t>
            </a:r>
            <a:endParaRPr lang="it-IT" dirty="0"/>
          </a:p>
          <a:p>
            <a:pPr>
              <a:buFontTx/>
              <a:buChar char="-"/>
            </a:pPr>
            <a:r>
              <a:rPr lang="it-IT" dirty="0" err="1"/>
              <a:t>Dragging</a:t>
            </a:r>
            <a:r>
              <a:rPr lang="it-IT" dirty="0"/>
              <a:t> </a:t>
            </a:r>
            <a:r>
              <a:rPr lang="it-IT" dirty="0" err="1"/>
              <a:t>nodes</a:t>
            </a:r>
            <a:r>
              <a:rPr lang="it-IT" dirty="0"/>
              <a:t> </a:t>
            </a:r>
            <a:r>
              <a:rPr lang="it-IT" dirty="0" err="1"/>
              <a:t>into</a:t>
            </a:r>
            <a:r>
              <a:rPr lang="it-IT" dirty="0"/>
              <a:t> </a:t>
            </a:r>
            <a:r>
              <a:rPr lang="it-IT" dirty="0" err="1"/>
              <a:t>Workflow</a:t>
            </a:r>
            <a:r>
              <a:rPr lang="it-IT" dirty="0"/>
              <a:t> Editor</a:t>
            </a:r>
          </a:p>
          <a:p>
            <a:pPr>
              <a:buFontTx/>
              <a:buChar char="-"/>
            </a:pPr>
            <a:r>
              <a:rPr lang="it-IT" dirty="0" err="1"/>
              <a:t>Connecting</a:t>
            </a:r>
            <a:r>
              <a:rPr lang="it-IT" dirty="0"/>
              <a:t> </a:t>
            </a:r>
            <a:r>
              <a:rPr lang="it-IT" dirty="0" err="1"/>
              <a:t>Nodes</a:t>
            </a:r>
            <a:endParaRPr lang="it-IT" dirty="0"/>
          </a:p>
          <a:p>
            <a:pPr>
              <a:buFontTx/>
              <a:buChar char="-"/>
            </a:pPr>
            <a:r>
              <a:rPr lang="it-IT" dirty="0" err="1"/>
              <a:t>Configuring</a:t>
            </a:r>
            <a:r>
              <a:rPr lang="it-IT" dirty="0"/>
              <a:t> </a:t>
            </a:r>
            <a:r>
              <a:rPr lang="it-IT" dirty="0" err="1"/>
              <a:t>Nodes</a:t>
            </a:r>
            <a:endParaRPr lang="it-IT" dirty="0"/>
          </a:p>
          <a:p>
            <a:pPr>
              <a:buFontTx/>
              <a:buChar char="-"/>
            </a:pPr>
            <a:r>
              <a:rPr lang="it-IT" dirty="0" err="1"/>
              <a:t>Executing</a:t>
            </a:r>
            <a:r>
              <a:rPr lang="it-IT" dirty="0"/>
              <a:t> (per </a:t>
            </a:r>
            <a:r>
              <a:rPr lang="it-IT" dirty="0" err="1"/>
              <a:t>node</a:t>
            </a:r>
            <a:r>
              <a:rPr lang="it-IT" dirty="0"/>
              <a:t> or </a:t>
            </a:r>
            <a:r>
              <a:rPr lang="it-IT" dirty="0" err="1"/>
              <a:t>one-shot</a:t>
            </a:r>
            <a:r>
              <a:rPr lang="it-IT"/>
              <a:t>)</a:t>
            </a:r>
            <a:endParaRPr lang="it-IT" dirty="0"/>
          </a:p>
        </p:txBody>
      </p:sp>
    </p:spTree>
    <p:extLst>
      <p:ext uri="{BB962C8B-B14F-4D97-AF65-F5344CB8AC3E}">
        <p14:creationId xmlns:p14="http://schemas.microsoft.com/office/powerpoint/2010/main" val="10960674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A7F4A-945A-7B4A-9C7A-96FA4C0ED780}"/>
              </a:ext>
            </a:extLst>
          </p:cNvPr>
          <p:cNvSpPr>
            <a:spLocks noGrp="1"/>
          </p:cNvSpPr>
          <p:nvPr>
            <p:ph type="title"/>
          </p:nvPr>
        </p:nvSpPr>
        <p:spPr/>
        <p:txBody>
          <a:bodyPr/>
          <a:lstStyle/>
          <a:p>
            <a:r>
              <a:rPr lang="it-IT" b="1" dirty="0"/>
              <a:t>Simple Model Training </a:t>
            </a:r>
            <a:r>
              <a:rPr lang="it-IT" b="1"/>
              <a:t>for </a:t>
            </a:r>
            <a:r>
              <a:rPr lang="it-IT" b="1" dirty="0" err="1"/>
              <a:t>Classification</a:t>
            </a:r>
            <a:endParaRPr lang="it-IT" b="1" dirty="0">
              <a:effectLst/>
            </a:endParaRPr>
          </a:p>
        </p:txBody>
      </p:sp>
      <p:pic>
        <p:nvPicPr>
          <p:cNvPr id="4" name="Picture 3">
            <a:extLst>
              <a:ext uri="{FF2B5EF4-FFF2-40B4-BE49-F238E27FC236}">
                <a16:creationId xmlns:a16="http://schemas.microsoft.com/office/drawing/2014/main" id="{71714FD4-8C7D-154A-A083-F1F2E227629A}"/>
              </a:ext>
            </a:extLst>
          </p:cNvPr>
          <p:cNvPicPr>
            <a:picLocks noChangeAspect="1"/>
          </p:cNvPicPr>
          <p:nvPr/>
        </p:nvPicPr>
        <p:blipFill>
          <a:blip r:embed="rId2"/>
          <a:stretch>
            <a:fillRect/>
          </a:stretch>
        </p:blipFill>
        <p:spPr>
          <a:xfrm>
            <a:off x="0" y="1548312"/>
            <a:ext cx="12192000" cy="5309688"/>
          </a:xfrm>
          <a:prstGeom prst="rect">
            <a:avLst/>
          </a:prstGeom>
        </p:spPr>
      </p:pic>
    </p:spTree>
    <p:extLst>
      <p:ext uri="{BB962C8B-B14F-4D97-AF65-F5344CB8AC3E}">
        <p14:creationId xmlns:p14="http://schemas.microsoft.com/office/powerpoint/2010/main" val="16695380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EE77E2E-5F4A-47BB-8F3E-C8AD195AFFB8}"/>
              </a:ext>
            </a:extLst>
          </p:cNvPr>
          <p:cNvSpPr>
            <a:spLocks noGrp="1"/>
          </p:cNvSpPr>
          <p:nvPr>
            <p:ph type="title"/>
          </p:nvPr>
        </p:nvSpPr>
        <p:spPr/>
        <p:txBody>
          <a:bodyPr/>
          <a:lstStyle/>
          <a:p>
            <a:r>
              <a:rPr lang="it-IT" b="1" dirty="0" err="1"/>
              <a:t>What</a:t>
            </a:r>
            <a:r>
              <a:rPr lang="it-IT" b="1" dirty="0"/>
              <a:t> is the goal of this project?</a:t>
            </a:r>
            <a:endParaRPr lang="en-GB" b="1" dirty="0"/>
          </a:p>
        </p:txBody>
      </p:sp>
      <p:sp>
        <p:nvSpPr>
          <p:cNvPr id="3" name="Segnaposto contenuto 2">
            <a:extLst>
              <a:ext uri="{FF2B5EF4-FFF2-40B4-BE49-F238E27FC236}">
                <a16:creationId xmlns:a16="http://schemas.microsoft.com/office/drawing/2014/main" id="{E949935F-F947-486F-845C-205041AC77CC}"/>
              </a:ext>
            </a:extLst>
          </p:cNvPr>
          <p:cNvSpPr>
            <a:spLocks noGrp="1"/>
          </p:cNvSpPr>
          <p:nvPr>
            <p:ph idx="1"/>
          </p:nvPr>
        </p:nvSpPr>
        <p:spPr/>
        <p:txBody>
          <a:bodyPr/>
          <a:lstStyle/>
          <a:p>
            <a:r>
              <a:rPr lang="it-IT" b="1" dirty="0"/>
              <a:t>The goal </a:t>
            </a:r>
            <a:r>
              <a:rPr lang="it-IT" b="1" dirty="0" err="1"/>
              <a:t>is</a:t>
            </a:r>
            <a:r>
              <a:rPr lang="it-IT" b="1" dirty="0"/>
              <a:t> to </a:t>
            </a:r>
            <a:r>
              <a:rPr lang="it-IT" b="1" dirty="0" err="1"/>
              <a:t>classify</a:t>
            </a:r>
            <a:r>
              <a:rPr lang="it-IT" b="1" dirty="0"/>
              <a:t> </a:t>
            </a:r>
            <a:r>
              <a:rPr lang="it-IT" b="1" dirty="0" err="1"/>
              <a:t>whether</a:t>
            </a:r>
            <a:r>
              <a:rPr lang="it-IT" b="1" dirty="0"/>
              <a:t> </a:t>
            </a:r>
            <a:r>
              <a:rPr lang="it-IT" b="1" dirty="0" err="1"/>
              <a:t>there’s</a:t>
            </a:r>
            <a:r>
              <a:rPr lang="it-IT" b="1" dirty="0"/>
              <a:t> </a:t>
            </a:r>
            <a:r>
              <a:rPr lang="it-IT" b="1" dirty="0" err="1"/>
              <a:t>fog</a:t>
            </a:r>
            <a:r>
              <a:rPr lang="it-IT" b="1" dirty="0"/>
              <a:t> in the Paris’ </a:t>
            </a:r>
            <a:r>
              <a:rPr lang="it-IT" b="1" dirty="0" err="1"/>
              <a:t>airport</a:t>
            </a:r>
            <a:r>
              <a:rPr lang="it-IT" b="1" dirty="0"/>
              <a:t> with an </a:t>
            </a:r>
            <a:r>
              <a:rPr lang="it-IT" b="1" dirty="0" err="1"/>
              <a:t>anticipation</a:t>
            </a:r>
            <a:r>
              <a:rPr lang="it-IT" b="1" dirty="0"/>
              <a:t> of </a:t>
            </a:r>
            <a:r>
              <a:rPr lang="it-IT" b="1" dirty="0" err="1"/>
              <a:t>three</a:t>
            </a:r>
            <a:r>
              <a:rPr lang="it-IT" b="1" dirty="0"/>
              <a:t> hours. </a:t>
            </a:r>
          </a:p>
          <a:p>
            <a:r>
              <a:rPr lang="it-IT" dirty="0"/>
              <a:t>Training data </a:t>
            </a:r>
            <a:r>
              <a:rPr lang="it-IT" dirty="0" err="1"/>
              <a:t>is</a:t>
            </a:r>
            <a:r>
              <a:rPr lang="it-IT" dirty="0"/>
              <a:t> in file </a:t>
            </a:r>
            <a:r>
              <a:rPr lang="it-IT" dirty="0" err="1"/>
              <a:t>TrainingSet.arff</a:t>
            </a:r>
            <a:r>
              <a:rPr lang="it-IT" dirty="0"/>
              <a:t>.</a:t>
            </a:r>
          </a:p>
          <a:p>
            <a:r>
              <a:rPr lang="it-IT" dirty="0"/>
              <a:t>Test data to use after learning </a:t>
            </a:r>
            <a:r>
              <a:rPr lang="it-IT" dirty="0" err="1"/>
              <a:t>phase</a:t>
            </a:r>
            <a:r>
              <a:rPr lang="it-IT" dirty="0"/>
              <a:t> </a:t>
            </a:r>
            <a:r>
              <a:rPr lang="it-IT" dirty="0" err="1"/>
              <a:t>is</a:t>
            </a:r>
            <a:r>
              <a:rPr lang="it-IT" dirty="0"/>
              <a:t> </a:t>
            </a:r>
            <a:r>
              <a:rPr lang="it-IT" dirty="0" err="1"/>
              <a:t>named</a:t>
            </a:r>
            <a:r>
              <a:rPr lang="it-IT" dirty="0"/>
              <a:t> </a:t>
            </a:r>
            <a:r>
              <a:rPr lang="it-IT" dirty="0" err="1"/>
              <a:t>TestSet.arff</a:t>
            </a:r>
            <a:endParaRPr lang="it-IT" dirty="0"/>
          </a:p>
          <a:p>
            <a:r>
              <a:rPr lang="it-IT" dirty="0"/>
              <a:t>Cost Matrix </a:t>
            </a:r>
            <a:r>
              <a:rPr lang="it-IT" dirty="0" err="1"/>
              <a:t>is</a:t>
            </a:r>
            <a:r>
              <a:rPr lang="it-IT" dirty="0"/>
              <a:t> a </a:t>
            </a:r>
            <a:r>
              <a:rPr lang="it-IT" dirty="0" err="1"/>
              <a:t>txt</a:t>
            </a:r>
            <a:r>
              <a:rPr lang="it-IT" dirty="0"/>
              <a:t> file </a:t>
            </a:r>
            <a:r>
              <a:rPr lang="it-IT" dirty="0" err="1"/>
              <a:t>named</a:t>
            </a:r>
            <a:r>
              <a:rPr lang="it-IT" dirty="0"/>
              <a:t> costMatrix.txt</a:t>
            </a:r>
          </a:p>
          <a:p>
            <a:r>
              <a:rPr lang="it-IT" dirty="0"/>
              <a:t>A pdf </a:t>
            </a:r>
            <a:r>
              <a:rPr lang="it-IT" dirty="0" err="1"/>
              <a:t>containing</a:t>
            </a:r>
            <a:r>
              <a:rPr lang="it-IT" dirty="0"/>
              <a:t> </a:t>
            </a:r>
            <a:r>
              <a:rPr lang="it-IT" dirty="0" err="1"/>
              <a:t>explanations</a:t>
            </a:r>
            <a:r>
              <a:rPr lang="it-IT" dirty="0"/>
              <a:t> on the </a:t>
            </a:r>
            <a:r>
              <a:rPr lang="it-IT" dirty="0" err="1"/>
              <a:t>metereological</a:t>
            </a:r>
            <a:r>
              <a:rPr lang="it-IT" dirty="0"/>
              <a:t> </a:t>
            </a:r>
            <a:r>
              <a:rPr lang="it-IT" dirty="0" err="1"/>
              <a:t>termininology</a:t>
            </a:r>
            <a:r>
              <a:rPr lang="it-IT" dirty="0"/>
              <a:t> </a:t>
            </a:r>
            <a:r>
              <a:rPr lang="it-IT" dirty="0" err="1"/>
              <a:t>is</a:t>
            </a:r>
            <a:r>
              <a:rPr lang="it-IT" dirty="0"/>
              <a:t> </a:t>
            </a:r>
            <a:r>
              <a:rPr lang="it-IT" dirty="0" err="1"/>
              <a:t>included</a:t>
            </a:r>
            <a:r>
              <a:rPr lang="it-IT" dirty="0"/>
              <a:t>.</a:t>
            </a:r>
          </a:p>
          <a:p>
            <a:endParaRPr lang="it-IT" dirty="0"/>
          </a:p>
          <a:p>
            <a:endParaRPr lang="it-IT" dirty="0"/>
          </a:p>
          <a:p>
            <a:endParaRPr lang="en-GB" dirty="0"/>
          </a:p>
        </p:txBody>
      </p:sp>
    </p:spTree>
    <p:extLst>
      <p:ext uri="{BB962C8B-B14F-4D97-AF65-F5344CB8AC3E}">
        <p14:creationId xmlns:p14="http://schemas.microsoft.com/office/powerpoint/2010/main" val="4118452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11">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F62F4C-C928-4013-A719-B06DFA45A0F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a:solidFill>
                  <a:schemeClr val="bg1"/>
                </a:solidFill>
                <a:latin typeface="+mj-lt"/>
                <a:ea typeface="+mj-ea"/>
                <a:cs typeface="+mj-cs"/>
              </a:rPr>
              <a:t>My MLP Classifier</a:t>
            </a:r>
          </a:p>
        </p:txBody>
      </p:sp>
      <p:pic>
        <p:nvPicPr>
          <p:cNvPr id="35" name="Segnaposto contenuto 6">
            <a:extLst>
              <a:ext uri="{FF2B5EF4-FFF2-40B4-BE49-F238E27FC236}">
                <a16:creationId xmlns:a16="http://schemas.microsoft.com/office/drawing/2014/main" id="{BEFC34DD-535B-42CF-ACFC-6E05C936354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5642" y="2051101"/>
            <a:ext cx="11860715" cy="4091947"/>
          </a:xfrm>
          <a:prstGeom prst="rect">
            <a:avLst/>
          </a:prstGeom>
        </p:spPr>
      </p:pic>
    </p:spTree>
    <p:extLst>
      <p:ext uri="{BB962C8B-B14F-4D97-AF65-F5344CB8AC3E}">
        <p14:creationId xmlns:p14="http://schemas.microsoft.com/office/powerpoint/2010/main" val="32101308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6F1AC25-DC17-4060-86A6-E028BA978D71}"/>
              </a:ext>
            </a:extLst>
          </p:cNvPr>
          <p:cNvSpPr>
            <a:spLocks noGrp="1"/>
          </p:cNvSpPr>
          <p:nvPr>
            <p:ph type="title"/>
          </p:nvPr>
        </p:nvSpPr>
        <p:spPr/>
        <p:txBody>
          <a:bodyPr/>
          <a:lstStyle/>
          <a:p>
            <a:r>
              <a:rPr lang="it-IT" b="1" dirty="0" err="1"/>
              <a:t>Used</a:t>
            </a:r>
            <a:r>
              <a:rPr lang="it-IT" b="1" dirty="0"/>
              <a:t> </a:t>
            </a:r>
            <a:r>
              <a:rPr lang="it-IT" b="1" dirty="0" err="1"/>
              <a:t>nodes</a:t>
            </a:r>
            <a:endParaRPr lang="en-GB" b="1" dirty="0"/>
          </a:p>
        </p:txBody>
      </p:sp>
      <p:sp>
        <p:nvSpPr>
          <p:cNvPr id="3" name="Segnaposto contenuto 2">
            <a:extLst>
              <a:ext uri="{FF2B5EF4-FFF2-40B4-BE49-F238E27FC236}">
                <a16:creationId xmlns:a16="http://schemas.microsoft.com/office/drawing/2014/main" id="{D5D59F3E-DA18-40AE-8F79-81AA2C1FCB75}"/>
              </a:ext>
            </a:extLst>
          </p:cNvPr>
          <p:cNvSpPr>
            <a:spLocks noGrp="1"/>
          </p:cNvSpPr>
          <p:nvPr>
            <p:ph idx="1"/>
          </p:nvPr>
        </p:nvSpPr>
        <p:spPr/>
        <p:txBody>
          <a:bodyPr>
            <a:normAutofit fontScale="77500" lnSpcReduction="20000"/>
          </a:bodyPr>
          <a:lstStyle/>
          <a:p>
            <a:r>
              <a:rPr lang="it-IT" dirty="0"/>
              <a:t>Workflow </a:t>
            </a:r>
            <a:r>
              <a:rPr lang="it-IT" dirty="0" err="1"/>
              <a:t>is</a:t>
            </a:r>
            <a:r>
              <a:rPr lang="it-IT" dirty="0"/>
              <a:t> split in </a:t>
            </a:r>
            <a:r>
              <a:rPr lang="it-IT" dirty="0" err="1"/>
              <a:t>two</a:t>
            </a:r>
            <a:r>
              <a:rPr lang="it-IT" dirty="0"/>
              <a:t> parts: one for learning (</a:t>
            </a:r>
            <a:r>
              <a:rPr lang="it-IT" dirty="0" err="1"/>
              <a:t>above</a:t>
            </a:r>
            <a:r>
              <a:rPr lang="it-IT" dirty="0"/>
              <a:t>), one for testing (</a:t>
            </a:r>
            <a:r>
              <a:rPr lang="it-IT" dirty="0" err="1"/>
              <a:t>below</a:t>
            </a:r>
            <a:r>
              <a:rPr lang="it-IT" dirty="0"/>
              <a:t>).</a:t>
            </a:r>
          </a:p>
          <a:p>
            <a:pPr marL="514350" indent="-514350">
              <a:buAutoNum type="arabicPeriod"/>
            </a:pPr>
            <a:r>
              <a:rPr lang="it-IT" b="1" dirty="0"/>
              <a:t>ARFF Reader</a:t>
            </a:r>
            <a:r>
              <a:rPr lang="it-IT" dirty="0"/>
              <a:t>: </a:t>
            </a:r>
            <a:r>
              <a:rPr lang="en-GB" i="1" dirty="0"/>
              <a:t>This node reads in ARFF data from an URL</a:t>
            </a:r>
            <a:r>
              <a:rPr lang="en-GB" dirty="0"/>
              <a:t>. Insert training (above) and test (below) set to load here.</a:t>
            </a:r>
          </a:p>
          <a:p>
            <a:pPr marL="514350" indent="-514350">
              <a:buFont typeface="Arial" panose="020B0604020202020204" pitchFamily="34" charset="0"/>
              <a:buAutoNum type="arabicPeriod"/>
            </a:pPr>
            <a:r>
              <a:rPr lang="en-GB" b="1" dirty="0"/>
              <a:t>Column Filter</a:t>
            </a:r>
            <a:r>
              <a:rPr lang="en-GB" dirty="0"/>
              <a:t>: </a:t>
            </a:r>
            <a:r>
              <a:rPr lang="en-GB" i="1" dirty="0"/>
              <a:t>This node allows columns to be filtered from the input table while only the remaining columns are passed to the output table. </a:t>
            </a:r>
            <a:r>
              <a:rPr lang="en-GB" dirty="0"/>
              <a:t>In this project all string attributes are going to be excluded.</a:t>
            </a:r>
          </a:p>
          <a:p>
            <a:pPr marL="514350" indent="-514350">
              <a:buFont typeface="Arial" panose="020B0604020202020204" pitchFamily="34" charset="0"/>
              <a:buAutoNum type="arabicPeriod"/>
            </a:pPr>
            <a:r>
              <a:rPr lang="en-GB" b="1" dirty="0"/>
              <a:t>Missing Values</a:t>
            </a:r>
            <a:r>
              <a:rPr lang="en-GB" dirty="0"/>
              <a:t>: </a:t>
            </a:r>
            <a:r>
              <a:rPr lang="en-GB" i="1" dirty="0"/>
              <a:t>This node helps handle missing values found in cells of the input table.</a:t>
            </a:r>
            <a:r>
              <a:rPr lang="en-GB" b="1" dirty="0"/>
              <a:t> </a:t>
            </a:r>
            <a:r>
              <a:rPr lang="en-GB" dirty="0"/>
              <a:t>Integer values are replaced with a “most frequent” value; doubles with a “mean”</a:t>
            </a:r>
            <a:r>
              <a:rPr lang="it-IT" dirty="0"/>
              <a:t> </a:t>
            </a:r>
            <a:r>
              <a:rPr lang="it-IT" dirty="0" err="1"/>
              <a:t>value</a:t>
            </a:r>
            <a:r>
              <a:rPr lang="en-GB" dirty="0"/>
              <a:t> and strings with a “most frequent”</a:t>
            </a:r>
            <a:r>
              <a:rPr lang="it-IT" dirty="0"/>
              <a:t> </a:t>
            </a:r>
            <a:r>
              <a:rPr lang="it-IT" dirty="0" err="1"/>
              <a:t>value</a:t>
            </a:r>
            <a:r>
              <a:rPr lang="it-IT" dirty="0"/>
              <a:t>. </a:t>
            </a:r>
            <a:r>
              <a:rPr lang="it-IT" dirty="0" err="1"/>
              <a:t>Unknown</a:t>
            </a:r>
            <a:r>
              <a:rPr lang="it-IT" dirty="0"/>
              <a:t> </a:t>
            </a:r>
            <a:r>
              <a:rPr lang="it-IT" dirty="0" err="1"/>
              <a:t>values</a:t>
            </a:r>
            <a:r>
              <a:rPr lang="it-IT" dirty="0"/>
              <a:t> are </a:t>
            </a:r>
            <a:r>
              <a:rPr lang="it-IT" dirty="0" err="1"/>
              <a:t>removed</a:t>
            </a:r>
            <a:r>
              <a:rPr lang="it-IT" dirty="0"/>
              <a:t>.</a:t>
            </a:r>
            <a:endParaRPr lang="en-GB" u="sng" dirty="0"/>
          </a:p>
          <a:p>
            <a:pPr marL="514350" indent="-514350">
              <a:buFont typeface="Arial" panose="020B0604020202020204" pitchFamily="34" charset="0"/>
              <a:buAutoNum type="arabicPeriod"/>
            </a:pPr>
            <a:r>
              <a:rPr lang="en-GB" b="1" dirty="0"/>
              <a:t>Normalizer</a:t>
            </a:r>
            <a:r>
              <a:rPr lang="en-GB" dirty="0"/>
              <a:t>: </a:t>
            </a:r>
            <a:r>
              <a:rPr lang="en-GB" i="1" dirty="0"/>
              <a:t>This node normalizes the values of all (numeric) columns. </a:t>
            </a:r>
            <a:r>
              <a:rPr lang="en-GB" dirty="0"/>
              <a:t>In this project values normalized between 0.0 and 1.0.</a:t>
            </a:r>
          </a:p>
          <a:p>
            <a:pPr marL="514350" indent="-514350">
              <a:buFont typeface="Arial" panose="020B0604020202020204" pitchFamily="34" charset="0"/>
              <a:buAutoNum type="arabicPeriod"/>
            </a:pPr>
            <a:r>
              <a:rPr lang="it-IT" b="1" dirty="0" err="1"/>
              <a:t>Partitioning</a:t>
            </a:r>
            <a:r>
              <a:rPr lang="it-IT" dirty="0"/>
              <a:t>: </a:t>
            </a:r>
            <a:r>
              <a:rPr lang="en-GB" i="1" dirty="0"/>
              <a:t>The input table is split into two partitions (i.e. row-wise), train and test data. </a:t>
            </a:r>
            <a:r>
              <a:rPr lang="en-GB" dirty="0"/>
              <a:t>This is called </a:t>
            </a:r>
            <a:r>
              <a:rPr lang="en-GB" i="1" dirty="0"/>
              <a:t>Holdout method </a:t>
            </a:r>
            <a:r>
              <a:rPr lang="en-GB" dirty="0"/>
              <a:t>and it’s the simplest kind of cross-validation. Good for large data sets.</a:t>
            </a:r>
            <a:endParaRPr lang="en-GB" i="1" dirty="0"/>
          </a:p>
        </p:txBody>
      </p:sp>
    </p:spTree>
    <p:extLst>
      <p:ext uri="{BB962C8B-B14F-4D97-AF65-F5344CB8AC3E}">
        <p14:creationId xmlns:p14="http://schemas.microsoft.com/office/powerpoint/2010/main" val="39752948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6F1AC25-DC17-4060-86A6-E028BA978D71}"/>
              </a:ext>
            </a:extLst>
          </p:cNvPr>
          <p:cNvSpPr>
            <a:spLocks noGrp="1"/>
          </p:cNvSpPr>
          <p:nvPr>
            <p:ph type="title"/>
          </p:nvPr>
        </p:nvSpPr>
        <p:spPr/>
        <p:txBody>
          <a:bodyPr/>
          <a:lstStyle/>
          <a:p>
            <a:r>
              <a:rPr lang="it-IT" b="1" dirty="0" err="1"/>
              <a:t>Used</a:t>
            </a:r>
            <a:r>
              <a:rPr lang="it-IT" b="1" dirty="0"/>
              <a:t> </a:t>
            </a:r>
            <a:r>
              <a:rPr lang="it-IT" b="1" dirty="0" err="1"/>
              <a:t>nodes</a:t>
            </a:r>
            <a:endParaRPr lang="en-GB" b="1" dirty="0"/>
          </a:p>
        </p:txBody>
      </p:sp>
      <p:sp>
        <p:nvSpPr>
          <p:cNvPr id="3" name="Segnaposto contenuto 2">
            <a:extLst>
              <a:ext uri="{FF2B5EF4-FFF2-40B4-BE49-F238E27FC236}">
                <a16:creationId xmlns:a16="http://schemas.microsoft.com/office/drawing/2014/main" id="{D5D59F3E-DA18-40AE-8F79-81AA2C1FCB75}"/>
              </a:ext>
            </a:extLst>
          </p:cNvPr>
          <p:cNvSpPr>
            <a:spLocks noGrp="1"/>
          </p:cNvSpPr>
          <p:nvPr>
            <p:ph idx="1"/>
          </p:nvPr>
        </p:nvSpPr>
        <p:spPr/>
        <p:txBody>
          <a:bodyPr>
            <a:normAutofit fontScale="62500" lnSpcReduction="20000"/>
          </a:bodyPr>
          <a:lstStyle/>
          <a:p>
            <a:pPr marL="514350" indent="-514350">
              <a:buAutoNum type="arabicPeriod"/>
            </a:pPr>
            <a:r>
              <a:rPr lang="en-GB" sz="3200" b="1" dirty="0"/>
              <a:t>MLP Learner</a:t>
            </a:r>
            <a:r>
              <a:rPr lang="en-GB" sz="3200" dirty="0"/>
              <a:t>: </a:t>
            </a:r>
            <a:r>
              <a:rPr lang="en-GB" sz="3200" i="1" dirty="0"/>
              <a:t>Implementation of the </a:t>
            </a:r>
            <a:r>
              <a:rPr lang="en-GB" sz="3200" i="1" dirty="0" err="1"/>
              <a:t>RProp</a:t>
            </a:r>
            <a:r>
              <a:rPr lang="en-GB" sz="3200" i="1" dirty="0"/>
              <a:t> algorithm for multilayer feedforward networks. RPROP performs a local adaptation of the weight-updates according to the </a:t>
            </a:r>
            <a:r>
              <a:rPr lang="en-GB" sz="3200" i="1" dirty="0" err="1"/>
              <a:t>behavior</a:t>
            </a:r>
            <a:r>
              <a:rPr lang="en-GB" sz="3200" i="1" dirty="0"/>
              <a:t> of the error function. </a:t>
            </a:r>
            <a:r>
              <a:rPr lang="en-GB" sz="3200" dirty="0"/>
              <a:t>I used a three layers MLP (1 hidden layer) set with 250 iterations (epochs) and 25 neurons.</a:t>
            </a:r>
          </a:p>
          <a:p>
            <a:pPr marL="514350" indent="-514350">
              <a:buFont typeface="Arial" panose="020B0604020202020204" pitchFamily="34" charset="0"/>
              <a:buAutoNum type="arabicPeriod"/>
            </a:pPr>
            <a:r>
              <a:rPr lang="en-GB" sz="3200" b="1" dirty="0"/>
              <a:t>MLP Predictor</a:t>
            </a:r>
            <a:r>
              <a:rPr lang="en-GB" sz="3200" dirty="0"/>
              <a:t>: </a:t>
            </a:r>
            <a:r>
              <a:rPr lang="en-GB" sz="3200" i="1" dirty="0"/>
              <a:t>Based on a trained </a:t>
            </a:r>
            <a:r>
              <a:rPr lang="en-GB" sz="3200" i="1" dirty="0" err="1"/>
              <a:t>MultiLayerPerceptron</a:t>
            </a:r>
            <a:r>
              <a:rPr lang="en-GB" sz="3200" i="1" dirty="0"/>
              <a:t>-model given at the model </a:t>
            </a:r>
            <a:r>
              <a:rPr lang="en-GB" sz="3200" i="1" dirty="0" err="1"/>
              <a:t>inport</a:t>
            </a:r>
            <a:r>
              <a:rPr lang="en-GB" sz="3200" i="1" dirty="0"/>
              <a:t> of this node, the expected output values are computed. </a:t>
            </a:r>
            <a:r>
              <a:rPr lang="en-GB" sz="3200" dirty="0"/>
              <a:t>Missing values needs to be treated properly. Show as output test data to classify. Reject option is to be followed after this.</a:t>
            </a:r>
          </a:p>
          <a:p>
            <a:pPr marL="514350" indent="-514350">
              <a:buFont typeface="Arial" panose="020B0604020202020204" pitchFamily="34" charset="0"/>
              <a:buAutoNum type="arabicPeriod"/>
            </a:pPr>
            <a:r>
              <a:rPr lang="en-GB" sz="3200" b="1" dirty="0"/>
              <a:t>Reject Option</a:t>
            </a:r>
            <a:r>
              <a:rPr lang="en-GB" sz="3200" dirty="0"/>
              <a:t>: Given a specific cost matrix, we’re going to reject some classified data given from the MLP Predictor.</a:t>
            </a:r>
          </a:p>
          <a:p>
            <a:pPr marL="514350" indent="-514350">
              <a:buAutoNum type="arabicPeriod"/>
            </a:pPr>
            <a:r>
              <a:rPr lang="it-IT" sz="3200" b="1" dirty="0" err="1"/>
              <a:t>Scorer</a:t>
            </a:r>
            <a:r>
              <a:rPr lang="it-IT" sz="3200" dirty="0"/>
              <a:t>: </a:t>
            </a:r>
            <a:r>
              <a:rPr lang="en-GB" sz="3200" dirty="0"/>
              <a:t>After Reject Option with a given cost matrix, this module let us observe the data that got rejected for further inspection</a:t>
            </a:r>
            <a:r>
              <a:rPr lang="it-IT" sz="3200" dirty="0"/>
              <a:t>s</a:t>
            </a:r>
            <a:r>
              <a:rPr lang="en-GB" sz="3200" dirty="0"/>
              <a:t> and the other data that are correctly classified.</a:t>
            </a:r>
          </a:p>
          <a:p>
            <a:pPr marL="514350" indent="-514350">
              <a:buAutoNum type="arabicPeriod"/>
            </a:pPr>
            <a:r>
              <a:rPr lang="en-GB" sz="3200" b="1" dirty="0"/>
              <a:t>Cost</a:t>
            </a:r>
            <a:r>
              <a:rPr lang="en-GB" sz="3200" dirty="0"/>
              <a:t>: </a:t>
            </a:r>
            <a:r>
              <a:rPr lang="en-GB" sz="3200" i="1" dirty="0"/>
              <a:t>outputs the classification cost. It is computed by multiplying each entry of the confusion matrix with the corresponding entry in the cost matrix and dividing the result by the total number of patterns. The node can also work with a classifier using a reject option.</a:t>
            </a:r>
            <a:endParaRPr lang="en-GB" sz="3200" dirty="0"/>
          </a:p>
        </p:txBody>
      </p:sp>
    </p:spTree>
    <p:extLst>
      <p:ext uri="{BB962C8B-B14F-4D97-AF65-F5344CB8AC3E}">
        <p14:creationId xmlns:p14="http://schemas.microsoft.com/office/powerpoint/2010/main" val="40014017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egnaposto contenuto 4" descr="Immagine che contiene screenshot&#10;&#10;Descrizione generata automaticamente">
            <a:extLst>
              <a:ext uri="{FF2B5EF4-FFF2-40B4-BE49-F238E27FC236}">
                <a16:creationId xmlns:a16="http://schemas.microsoft.com/office/drawing/2014/main" id="{ADC22191-1FC3-4CEC-B414-79E94ACE80F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062" y="240163"/>
            <a:ext cx="5646119" cy="2138745"/>
          </a:xfrm>
        </p:spPr>
      </p:pic>
      <p:pic>
        <p:nvPicPr>
          <p:cNvPr id="7" name="Immagine 6" descr="Immagine che contiene screenshot&#10;&#10;Descrizione generata automaticamente">
            <a:extLst>
              <a:ext uri="{FF2B5EF4-FFF2-40B4-BE49-F238E27FC236}">
                <a16:creationId xmlns:a16="http://schemas.microsoft.com/office/drawing/2014/main" id="{17D556EE-DC44-4073-8978-1488839EE7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28733" y="362901"/>
            <a:ext cx="3573205" cy="6132197"/>
          </a:xfrm>
          <a:prstGeom prst="rect">
            <a:avLst/>
          </a:prstGeom>
        </p:spPr>
      </p:pic>
      <p:pic>
        <p:nvPicPr>
          <p:cNvPr id="9" name="Immagine 8" descr="Immagine che contiene screenshot&#10;&#10;Descrizione generata automaticamente">
            <a:extLst>
              <a:ext uri="{FF2B5EF4-FFF2-40B4-BE49-F238E27FC236}">
                <a16:creationId xmlns:a16="http://schemas.microsoft.com/office/drawing/2014/main" id="{9A2B2E1F-9165-4F2B-BA5F-1CD10C877C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2336" y="2667785"/>
            <a:ext cx="4206393" cy="3622616"/>
          </a:xfrm>
          <a:prstGeom prst="rect">
            <a:avLst/>
          </a:prstGeom>
        </p:spPr>
      </p:pic>
      <p:pic>
        <p:nvPicPr>
          <p:cNvPr id="13" name="Immagine 12" descr="Immagine che contiene screenshot&#10;&#10;Descrizione generata automaticamente">
            <a:extLst>
              <a:ext uri="{FF2B5EF4-FFF2-40B4-BE49-F238E27FC236}">
                <a16:creationId xmlns:a16="http://schemas.microsoft.com/office/drawing/2014/main" id="{2F11AC0F-7CDB-4913-BB79-2CB97A1359E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1527" y="3258967"/>
            <a:ext cx="3734408" cy="2818821"/>
          </a:xfrm>
          <a:prstGeom prst="rect">
            <a:avLst/>
          </a:prstGeom>
        </p:spPr>
      </p:pic>
    </p:spTree>
    <p:extLst>
      <p:ext uri="{BB962C8B-B14F-4D97-AF65-F5344CB8AC3E}">
        <p14:creationId xmlns:p14="http://schemas.microsoft.com/office/powerpoint/2010/main" val="20752533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descr="Immagine che contiene screenshot&#10;&#10;Descrizione generata automaticamente">
            <a:extLst>
              <a:ext uri="{FF2B5EF4-FFF2-40B4-BE49-F238E27FC236}">
                <a16:creationId xmlns:a16="http://schemas.microsoft.com/office/drawing/2014/main" id="{69F15F70-84D0-4B3E-8046-2119E3CB03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533" y="0"/>
            <a:ext cx="4187776" cy="3182710"/>
          </a:xfrm>
          <a:prstGeom prst="rect">
            <a:avLst/>
          </a:prstGeom>
        </p:spPr>
      </p:pic>
      <p:pic>
        <p:nvPicPr>
          <p:cNvPr id="5" name="Immagine 4">
            <a:extLst>
              <a:ext uri="{FF2B5EF4-FFF2-40B4-BE49-F238E27FC236}">
                <a16:creationId xmlns:a16="http://schemas.microsoft.com/office/drawing/2014/main" id="{4EBF5778-C648-47F2-B997-98533922E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313933"/>
            <a:ext cx="5882842" cy="3544067"/>
          </a:xfrm>
          <a:prstGeom prst="rect">
            <a:avLst/>
          </a:prstGeom>
        </p:spPr>
      </p:pic>
      <p:pic>
        <p:nvPicPr>
          <p:cNvPr id="7" name="Immagine 6" descr="Immagine che contiene screenshot&#10;&#10;Descrizione generata automaticamente">
            <a:extLst>
              <a:ext uri="{FF2B5EF4-FFF2-40B4-BE49-F238E27FC236}">
                <a16:creationId xmlns:a16="http://schemas.microsoft.com/office/drawing/2014/main" id="{6FCF09ED-0133-48C6-A4FB-FF11D05989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73342" y="68273"/>
            <a:ext cx="4381615" cy="3048729"/>
          </a:xfrm>
          <a:prstGeom prst="rect">
            <a:avLst/>
          </a:prstGeom>
        </p:spPr>
      </p:pic>
      <p:pic>
        <p:nvPicPr>
          <p:cNvPr id="9" name="Immagine 8" descr="Immagine che contiene screenshot&#10;&#10;Descrizione generata automaticamente">
            <a:extLst>
              <a:ext uri="{FF2B5EF4-FFF2-40B4-BE49-F238E27FC236}">
                <a16:creationId xmlns:a16="http://schemas.microsoft.com/office/drawing/2014/main" id="{EC9D2C0C-3F5F-4738-9423-D9B136944E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30272" y="3313933"/>
            <a:ext cx="6261728" cy="3544067"/>
          </a:xfrm>
          <a:prstGeom prst="rect">
            <a:avLst/>
          </a:prstGeom>
        </p:spPr>
      </p:pic>
    </p:spTree>
    <p:extLst>
      <p:ext uri="{BB962C8B-B14F-4D97-AF65-F5344CB8AC3E}">
        <p14:creationId xmlns:p14="http://schemas.microsoft.com/office/powerpoint/2010/main" val="15826068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A53749B-B76E-B94C-886C-06924533CF7B}"/>
              </a:ext>
            </a:extLst>
          </p:cNvPr>
          <p:cNvPicPr>
            <a:picLocks noChangeAspect="1"/>
          </p:cNvPicPr>
          <p:nvPr/>
        </p:nvPicPr>
        <p:blipFill rotWithShape="1">
          <a:blip r:embed="rId2"/>
          <a:srcRect t="10748" b="8881"/>
          <a:stretch/>
        </p:blipFill>
        <p:spPr>
          <a:xfrm>
            <a:off x="0" y="-1"/>
            <a:ext cx="12192000" cy="6866401"/>
          </a:xfrm>
          <a:prstGeom prst="rect">
            <a:avLst/>
          </a:prstGeom>
        </p:spPr>
      </p:pic>
    </p:spTree>
    <p:extLst>
      <p:ext uri="{BB962C8B-B14F-4D97-AF65-F5344CB8AC3E}">
        <p14:creationId xmlns:p14="http://schemas.microsoft.com/office/powerpoint/2010/main" val="26387555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D43FBF3-F7CF-E447-9FF5-6B9417E5BA6B}"/>
              </a:ext>
            </a:extLst>
          </p:cNvPr>
          <p:cNvPicPr>
            <a:picLocks noChangeAspect="1"/>
          </p:cNvPicPr>
          <p:nvPr/>
        </p:nvPicPr>
        <p:blipFill rotWithShape="1">
          <a:blip r:embed="rId2"/>
          <a:srcRect l="1117" t="12199" b="10071"/>
          <a:stretch/>
        </p:blipFill>
        <p:spPr>
          <a:xfrm>
            <a:off x="0" y="0"/>
            <a:ext cx="12192000" cy="6856172"/>
          </a:xfrm>
          <a:prstGeom prst="rect">
            <a:avLst/>
          </a:prstGeom>
        </p:spPr>
      </p:pic>
    </p:spTree>
    <p:extLst>
      <p:ext uri="{BB962C8B-B14F-4D97-AF65-F5344CB8AC3E}">
        <p14:creationId xmlns:p14="http://schemas.microsoft.com/office/powerpoint/2010/main" val="2443606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1C07567-4F0F-41D0-8BC5-8B8A8257AEBB}"/>
              </a:ext>
            </a:extLst>
          </p:cNvPr>
          <p:cNvSpPr>
            <a:spLocks noGrp="1"/>
          </p:cNvSpPr>
          <p:nvPr>
            <p:ph type="title"/>
          </p:nvPr>
        </p:nvSpPr>
        <p:spPr/>
        <p:txBody>
          <a:bodyPr/>
          <a:lstStyle/>
          <a:p>
            <a:r>
              <a:rPr lang="it-IT" b="1" dirty="0" err="1"/>
              <a:t>Neural</a:t>
            </a:r>
            <a:r>
              <a:rPr lang="it-IT" b="1" dirty="0"/>
              <a:t> Networks</a:t>
            </a:r>
            <a:endParaRPr lang="en-GB" b="1" dirty="0"/>
          </a:p>
        </p:txBody>
      </p:sp>
      <p:pic>
        <p:nvPicPr>
          <p:cNvPr id="5" name="Segnaposto contenuto 4" descr="Immagine che contiene testo&#10;&#10;Descrizione generata automaticamente">
            <a:extLst>
              <a:ext uri="{FF2B5EF4-FFF2-40B4-BE49-F238E27FC236}">
                <a16:creationId xmlns:a16="http://schemas.microsoft.com/office/drawing/2014/main" id="{C55A993B-EE32-424F-9913-CF2918AF431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0689"/>
            <a:ext cx="4400006" cy="4370174"/>
          </a:xfrm>
        </p:spPr>
      </p:pic>
      <p:pic>
        <p:nvPicPr>
          <p:cNvPr id="7" name="Immagine 6" descr="Immagine che contiene testo&#10;&#10;Descrizione generata automaticamente">
            <a:extLst>
              <a:ext uri="{FF2B5EF4-FFF2-40B4-BE49-F238E27FC236}">
                <a16:creationId xmlns:a16="http://schemas.microsoft.com/office/drawing/2014/main" id="{766D7117-6546-4E66-AADB-55D87B6AAF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1690688"/>
            <a:ext cx="5257800" cy="4366367"/>
          </a:xfrm>
          <a:prstGeom prst="rect">
            <a:avLst/>
          </a:prstGeom>
        </p:spPr>
      </p:pic>
    </p:spTree>
    <p:extLst>
      <p:ext uri="{BB962C8B-B14F-4D97-AF65-F5344CB8AC3E}">
        <p14:creationId xmlns:p14="http://schemas.microsoft.com/office/powerpoint/2010/main" val="42632847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90C022B-4FC3-3248-9527-ACC170F91084}"/>
              </a:ext>
            </a:extLst>
          </p:cNvPr>
          <p:cNvPicPr>
            <a:picLocks noChangeAspect="1"/>
          </p:cNvPicPr>
          <p:nvPr/>
        </p:nvPicPr>
        <p:blipFill rotWithShape="1">
          <a:blip r:embed="rId2"/>
          <a:srcRect l="1246" t="11631" b="9787"/>
          <a:stretch/>
        </p:blipFill>
        <p:spPr>
          <a:xfrm>
            <a:off x="0" y="0"/>
            <a:ext cx="12192000" cy="6879522"/>
          </a:xfrm>
          <a:prstGeom prst="rect">
            <a:avLst/>
          </a:prstGeom>
        </p:spPr>
      </p:pic>
    </p:spTree>
    <p:extLst>
      <p:ext uri="{BB962C8B-B14F-4D97-AF65-F5344CB8AC3E}">
        <p14:creationId xmlns:p14="http://schemas.microsoft.com/office/powerpoint/2010/main" val="28125251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6061133-2DC8-2E4A-A205-8946326CFE26}"/>
              </a:ext>
            </a:extLst>
          </p:cNvPr>
          <p:cNvPicPr>
            <a:picLocks noChangeAspect="1"/>
          </p:cNvPicPr>
          <p:nvPr/>
        </p:nvPicPr>
        <p:blipFill rotWithShape="1">
          <a:blip r:embed="rId2"/>
          <a:srcRect l="2522" t="12200" r="963" b="9503"/>
          <a:stretch/>
        </p:blipFill>
        <p:spPr>
          <a:xfrm>
            <a:off x="-1" y="0"/>
            <a:ext cx="12192001" cy="6858000"/>
          </a:xfrm>
          <a:prstGeom prst="rect">
            <a:avLst/>
          </a:prstGeom>
        </p:spPr>
      </p:pic>
    </p:spTree>
    <p:extLst>
      <p:ext uri="{BB962C8B-B14F-4D97-AF65-F5344CB8AC3E}">
        <p14:creationId xmlns:p14="http://schemas.microsoft.com/office/powerpoint/2010/main" val="12616790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0F1EA98-B8BB-4FF6-92CB-99D41194471C}"/>
              </a:ext>
            </a:extLst>
          </p:cNvPr>
          <p:cNvSpPr>
            <a:spLocks noGrp="1"/>
          </p:cNvSpPr>
          <p:nvPr>
            <p:ph type="title"/>
          </p:nvPr>
        </p:nvSpPr>
        <p:spPr/>
        <p:txBody>
          <a:bodyPr/>
          <a:lstStyle/>
          <a:p>
            <a:r>
              <a:rPr lang="it-IT" b="1" dirty="0"/>
              <a:t>Information</a:t>
            </a:r>
            <a:endParaRPr lang="en-GB" b="1" dirty="0"/>
          </a:p>
        </p:txBody>
      </p:sp>
      <p:sp>
        <p:nvSpPr>
          <p:cNvPr id="3" name="Segnaposto contenuto 2">
            <a:extLst>
              <a:ext uri="{FF2B5EF4-FFF2-40B4-BE49-F238E27FC236}">
                <a16:creationId xmlns:a16="http://schemas.microsoft.com/office/drawing/2014/main" id="{343243F5-AFFB-4793-A9A0-FD70655DAD0C}"/>
              </a:ext>
            </a:extLst>
          </p:cNvPr>
          <p:cNvSpPr>
            <a:spLocks noGrp="1"/>
          </p:cNvSpPr>
          <p:nvPr>
            <p:ph idx="1"/>
          </p:nvPr>
        </p:nvSpPr>
        <p:spPr/>
        <p:txBody>
          <a:bodyPr>
            <a:normAutofit lnSpcReduction="10000"/>
          </a:bodyPr>
          <a:lstStyle/>
          <a:p>
            <a:r>
              <a:rPr lang="it-IT" dirty="0"/>
              <a:t>KNIME: </a:t>
            </a:r>
            <a:r>
              <a:rPr lang="en-GB" dirty="0">
                <a:hlinkClick r:id="rId2"/>
              </a:rPr>
              <a:t>https://www.knime.com/</a:t>
            </a:r>
            <a:r>
              <a:rPr lang="en-GB" dirty="0"/>
              <a:t> </a:t>
            </a:r>
          </a:p>
          <a:p>
            <a:pPr lvl="1"/>
            <a:r>
              <a:rPr lang="en-GB" dirty="0"/>
              <a:t>version used: 2.10.0 for Windows with all free extra addons</a:t>
            </a:r>
          </a:p>
          <a:p>
            <a:r>
              <a:rPr lang="it-IT" dirty="0"/>
              <a:t>To </a:t>
            </a:r>
            <a:r>
              <a:rPr lang="en-GB" dirty="0"/>
              <a:t>obtain</a:t>
            </a:r>
            <a:r>
              <a:rPr lang="it-IT" dirty="0"/>
              <a:t> source code and extra </a:t>
            </a:r>
            <a:r>
              <a:rPr lang="it-IT" dirty="0" err="1"/>
              <a:t>modules</a:t>
            </a:r>
            <a:r>
              <a:rPr lang="it-IT" dirty="0"/>
              <a:t>, </a:t>
            </a:r>
            <a:r>
              <a:rPr lang="it-IT" dirty="0" err="1"/>
              <a:t>please</a:t>
            </a:r>
            <a:r>
              <a:rPr lang="it-IT" dirty="0"/>
              <a:t> </a:t>
            </a:r>
            <a:r>
              <a:rPr lang="it-IT" dirty="0" err="1"/>
              <a:t>contact</a:t>
            </a:r>
            <a:r>
              <a:rPr lang="it-IT" dirty="0"/>
              <a:t> me.</a:t>
            </a:r>
          </a:p>
          <a:p>
            <a:r>
              <a:rPr lang="it-IT" dirty="0"/>
              <a:t>For extra information, </a:t>
            </a:r>
            <a:r>
              <a:rPr lang="it-IT" dirty="0" err="1"/>
              <a:t>please</a:t>
            </a:r>
            <a:r>
              <a:rPr lang="it-IT" dirty="0"/>
              <a:t> </a:t>
            </a:r>
            <a:r>
              <a:rPr lang="it-IT" dirty="0" err="1"/>
              <a:t>contact</a:t>
            </a:r>
            <a:r>
              <a:rPr lang="it-IT" dirty="0"/>
              <a:t> me.</a:t>
            </a:r>
          </a:p>
          <a:p>
            <a:r>
              <a:rPr lang="it-IT" dirty="0" err="1"/>
              <a:t>If</a:t>
            </a:r>
            <a:r>
              <a:rPr lang="it-IT" dirty="0"/>
              <a:t> </a:t>
            </a:r>
            <a:r>
              <a:rPr lang="it-IT" dirty="0" err="1"/>
              <a:t>there’s</a:t>
            </a:r>
            <a:r>
              <a:rPr lang="it-IT" dirty="0"/>
              <a:t> </a:t>
            </a:r>
            <a:r>
              <a:rPr lang="it-IT" dirty="0" err="1"/>
              <a:t>any</a:t>
            </a:r>
            <a:r>
              <a:rPr lang="it-IT" dirty="0"/>
              <a:t> </a:t>
            </a:r>
            <a:r>
              <a:rPr lang="it-IT" dirty="0" err="1"/>
              <a:t>mistake</a:t>
            </a:r>
            <a:r>
              <a:rPr lang="it-IT" dirty="0"/>
              <a:t>, </a:t>
            </a:r>
            <a:r>
              <a:rPr lang="it-IT" dirty="0" err="1"/>
              <a:t>please</a:t>
            </a:r>
            <a:r>
              <a:rPr lang="it-IT" dirty="0"/>
              <a:t> </a:t>
            </a:r>
            <a:r>
              <a:rPr lang="it-IT" dirty="0" err="1"/>
              <a:t>contact</a:t>
            </a:r>
            <a:r>
              <a:rPr lang="it-IT" dirty="0"/>
              <a:t> me.</a:t>
            </a:r>
          </a:p>
          <a:p>
            <a:r>
              <a:rPr lang="it-IT" dirty="0"/>
              <a:t>For </a:t>
            </a:r>
            <a:r>
              <a:rPr lang="it-IT" dirty="0" err="1"/>
              <a:t>anything</a:t>
            </a:r>
            <a:r>
              <a:rPr lang="it-IT" dirty="0"/>
              <a:t> else, </a:t>
            </a:r>
            <a:r>
              <a:rPr lang="it-IT" dirty="0" err="1"/>
              <a:t>please</a:t>
            </a:r>
            <a:r>
              <a:rPr lang="it-IT" dirty="0"/>
              <a:t> </a:t>
            </a:r>
            <a:r>
              <a:rPr lang="it-IT" dirty="0" err="1"/>
              <a:t>contact</a:t>
            </a:r>
            <a:r>
              <a:rPr lang="it-IT" dirty="0"/>
              <a:t> me. </a:t>
            </a:r>
            <a:r>
              <a:rPr lang="it-IT" dirty="0">
                <a:sym typeface="Wingdings" panose="05000000000000000000" pitchFamily="2" charset="2"/>
              </a:rPr>
              <a:t></a:t>
            </a:r>
          </a:p>
          <a:p>
            <a:endParaRPr lang="en-US" dirty="0">
              <a:sym typeface="Wingdings" panose="05000000000000000000" pitchFamily="2" charset="2"/>
            </a:endParaRPr>
          </a:p>
          <a:p>
            <a:pPr marL="0" indent="0">
              <a:buNone/>
            </a:pPr>
            <a:endParaRPr lang="en-US" u="sng" dirty="0">
              <a:sym typeface="Wingdings" panose="05000000000000000000" pitchFamily="2" charset="2"/>
            </a:endParaRPr>
          </a:p>
          <a:p>
            <a:pPr marL="0" indent="0">
              <a:buNone/>
            </a:pPr>
            <a:r>
              <a:rPr lang="it-IT" dirty="0">
                <a:sym typeface="Wingdings" panose="05000000000000000000" pitchFamily="2" charset="2"/>
              </a:rPr>
              <a:t>Reach me out @ </a:t>
            </a:r>
            <a:r>
              <a:rPr lang="it-IT" dirty="0">
                <a:sym typeface="Wingdings" panose="05000000000000000000" pitchFamily="2" charset="2"/>
                <a:hlinkClick r:id="rId3"/>
              </a:rPr>
              <a:t>luca.cesarano@studio.unibo.it</a:t>
            </a:r>
            <a:endParaRPr lang="it-IT" dirty="0"/>
          </a:p>
        </p:txBody>
      </p:sp>
    </p:spTree>
    <p:extLst>
      <p:ext uri="{BB962C8B-B14F-4D97-AF65-F5344CB8AC3E}">
        <p14:creationId xmlns:p14="http://schemas.microsoft.com/office/powerpoint/2010/main" val="16553351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9D77D-588C-9845-871B-B8ACB17B93FD}"/>
              </a:ext>
            </a:extLst>
          </p:cNvPr>
          <p:cNvSpPr>
            <a:spLocks noGrp="1"/>
          </p:cNvSpPr>
          <p:nvPr>
            <p:ph type="title"/>
          </p:nvPr>
        </p:nvSpPr>
        <p:spPr/>
        <p:txBody>
          <a:bodyPr/>
          <a:lstStyle/>
          <a:p>
            <a:pPr algn="ctr"/>
            <a:r>
              <a:rPr lang="en-GB" b="1" dirty="0"/>
              <a:t>Thank you!</a:t>
            </a:r>
            <a:br>
              <a:rPr lang="en-GB" b="1" dirty="0"/>
            </a:br>
            <a:endParaRPr lang="en-GB" b="1" dirty="0"/>
          </a:p>
        </p:txBody>
      </p:sp>
    </p:spTree>
    <p:extLst>
      <p:ext uri="{BB962C8B-B14F-4D97-AF65-F5344CB8AC3E}">
        <p14:creationId xmlns:p14="http://schemas.microsoft.com/office/powerpoint/2010/main" val="4998859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868C3-CE9B-614F-B388-695204F714F5}"/>
              </a:ext>
            </a:extLst>
          </p:cNvPr>
          <p:cNvSpPr>
            <a:spLocks noGrp="1"/>
          </p:cNvSpPr>
          <p:nvPr>
            <p:ph type="ctrTitle"/>
          </p:nvPr>
        </p:nvSpPr>
        <p:spPr/>
        <p:txBody>
          <a:bodyPr/>
          <a:lstStyle/>
          <a:p>
            <a:r>
              <a:rPr lang="en-GB" b="1" dirty="0"/>
              <a:t>Appendix</a:t>
            </a:r>
          </a:p>
        </p:txBody>
      </p:sp>
    </p:spTree>
    <p:extLst>
      <p:ext uri="{BB962C8B-B14F-4D97-AF65-F5344CB8AC3E}">
        <p14:creationId xmlns:p14="http://schemas.microsoft.com/office/powerpoint/2010/main" val="21632862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55E0B-FB56-424A-9F2E-09E3A94CD8E6}"/>
              </a:ext>
            </a:extLst>
          </p:cNvPr>
          <p:cNvSpPr>
            <a:spLocks noGrp="1"/>
          </p:cNvSpPr>
          <p:nvPr>
            <p:ph type="title"/>
          </p:nvPr>
        </p:nvSpPr>
        <p:spPr>
          <a:xfrm>
            <a:off x="960100" y="978102"/>
            <a:ext cx="10588434" cy="1062644"/>
          </a:xfrm>
        </p:spPr>
        <p:txBody>
          <a:bodyPr anchor="b">
            <a:normAutofit/>
          </a:bodyPr>
          <a:lstStyle/>
          <a:p>
            <a:r>
              <a:rPr lang="en-GB" b="1" dirty="0"/>
              <a:t>Back Propagation Algorithm</a:t>
            </a:r>
          </a:p>
        </p:txBody>
      </p:sp>
      <p:cxnSp>
        <p:nvCxnSpPr>
          <p:cNvPr id="9" name="Straight Connector 8">
            <a:extLst>
              <a:ext uri="{FF2B5EF4-FFF2-40B4-BE49-F238E27FC236}">
                <a16:creationId xmlns:a16="http://schemas.microsoft.com/office/drawing/2014/main" id="{39B7FDC9-F0CE-43A7-9F2A-83DD09DC345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624" y="2265037"/>
            <a:ext cx="10125012" cy="0"/>
          </a:xfrm>
          <a:prstGeom prst="line">
            <a:avLst/>
          </a:prstGeom>
          <a:ln w="158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DA1FECD4-F3CB-014F-8506-AABEE62C292C}"/>
              </a:ext>
            </a:extLst>
          </p:cNvPr>
          <p:cNvPicPr>
            <a:picLocks noChangeAspect="1"/>
          </p:cNvPicPr>
          <p:nvPr/>
        </p:nvPicPr>
        <p:blipFill>
          <a:blip r:embed="rId2"/>
          <a:stretch>
            <a:fillRect/>
          </a:stretch>
        </p:blipFill>
        <p:spPr>
          <a:xfrm>
            <a:off x="954477" y="2868871"/>
            <a:ext cx="3907730" cy="2842872"/>
          </a:xfrm>
          <a:prstGeom prst="rect">
            <a:avLst/>
          </a:prstGeom>
        </p:spPr>
      </p:pic>
      <p:sp>
        <p:nvSpPr>
          <p:cNvPr id="3" name="Content Placeholder 2">
            <a:extLst>
              <a:ext uri="{FF2B5EF4-FFF2-40B4-BE49-F238E27FC236}">
                <a16:creationId xmlns:a16="http://schemas.microsoft.com/office/drawing/2014/main" id="{E3657CF9-47CE-674A-98FB-6AA2D42F9DFA}"/>
              </a:ext>
            </a:extLst>
          </p:cNvPr>
          <p:cNvSpPr>
            <a:spLocks noGrp="1"/>
          </p:cNvSpPr>
          <p:nvPr>
            <p:ph idx="1"/>
          </p:nvPr>
        </p:nvSpPr>
        <p:spPr>
          <a:xfrm>
            <a:off x="4955354" y="2682433"/>
            <a:ext cx="6282169" cy="3215749"/>
          </a:xfrm>
        </p:spPr>
        <p:txBody>
          <a:bodyPr>
            <a:normAutofit fontScale="85000" lnSpcReduction="20000"/>
          </a:bodyPr>
          <a:lstStyle/>
          <a:p>
            <a:r>
              <a:rPr lang="en-GB" sz="2400" dirty="0"/>
              <a:t>stop(E) condition: network sufficiently trained.</a:t>
            </a:r>
          </a:p>
          <a:p>
            <a:r>
              <a:rPr lang="en-GB" sz="2400" i="1" dirty="0"/>
              <a:t>Training by pattern </a:t>
            </a:r>
            <a:r>
              <a:rPr lang="en-GB" sz="2400" dirty="0"/>
              <a:t>by default.</a:t>
            </a:r>
          </a:p>
          <a:p>
            <a:r>
              <a:rPr lang="en-GB" sz="2400" i="1" dirty="0"/>
              <a:t>Training by epoch </a:t>
            </a:r>
            <a:r>
              <a:rPr lang="en-GB" sz="2400" dirty="0"/>
              <a:t>moving </a:t>
            </a:r>
            <a:r>
              <a:rPr lang="en-GB" sz="2400" b="1" dirty="0"/>
              <a:t>backward</a:t>
            </a:r>
            <a:r>
              <a:rPr lang="en-GB" sz="2400" dirty="0"/>
              <a:t> phase outside FOR Loop.</a:t>
            </a:r>
          </a:p>
          <a:p>
            <a:r>
              <a:rPr lang="en-GB" sz="2400" dirty="0"/>
              <a:t>Real learning in internal loop:</a:t>
            </a:r>
          </a:p>
          <a:p>
            <a:pPr lvl="1"/>
            <a:r>
              <a:rPr lang="en-GB" sz="2000" b="1" dirty="0"/>
              <a:t>forward</a:t>
            </a:r>
            <a:r>
              <a:rPr lang="en-GB" sz="2000" dirty="0"/>
              <a:t>: generic sample p goes as input in NN; each neuron computes; output layer shows f(p).</a:t>
            </a:r>
          </a:p>
          <a:p>
            <a:pPr lvl="1"/>
            <a:r>
              <a:rPr lang="en-GB" sz="2000" b="1" dirty="0"/>
              <a:t>error evaluation</a:t>
            </a:r>
            <a:r>
              <a:rPr lang="en-GB" sz="2000" dirty="0"/>
              <a:t>: standard deviation of the error (possible because algorithm is supervised).</a:t>
            </a:r>
          </a:p>
          <a:p>
            <a:pPr lvl="1"/>
            <a:r>
              <a:rPr lang="en-GB" sz="2000" b="1" dirty="0"/>
              <a:t>backward</a:t>
            </a:r>
            <a:r>
              <a:rPr lang="en-GB" sz="2000" dirty="0"/>
              <a:t>: according to this error, modify neurons’ weights with specific formulas. Modify also hidden layers’ neurons’ weights (using error gradient and derivative techniques).</a:t>
            </a:r>
            <a:br>
              <a:rPr lang="en-GB" sz="2000" dirty="0"/>
            </a:br>
            <a:endParaRPr lang="en-GB" sz="2000" dirty="0"/>
          </a:p>
        </p:txBody>
      </p:sp>
    </p:spTree>
    <p:extLst>
      <p:ext uri="{BB962C8B-B14F-4D97-AF65-F5344CB8AC3E}">
        <p14:creationId xmlns:p14="http://schemas.microsoft.com/office/powerpoint/2010/main" val="2261302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E30E0E8-2E30-459A-A8F2-8FD86624ACCA}"/>
              </a:ext>
            </a:extLst>
          </p:cNvPr>
          <p:cNvSpPr>
            <a:spLocks noGrp="1"/>
          </p:cNvSpPr>
          <p:nvPr>
            <p:ph type="title"/>
          </p:nvPr>
        </p:nvSpPr>
        <p:spPr/>
        <p:txBody>
          <a:bodyPr/>
          <a:lstStyle/>
          <a:p>
            <a:r>
              <a:rPr lang="it-IT" b="1" dirty="0" err="1"/>
              <a:t>Neural</a:t>
            </a:r>
            <a:r>
              <a:rPr lang="it-IT" b="1" dirty="0"/>
              <a:t> Networks: </a:t>
            </a:r>
            <a:r>
              <a:rPr lang="it-IT" b="1" dirty="0" err="1"/>
              <a:t>Tassonomy</a:t>
            </a:r>
            <a:endParaRPr lang="en-GB" b="1" dirty="0"/>
          </a:p>
        </p:txBody>
      </p:sp>
      <p:pic>
        <p:nvPicPr>
          <p:cNvPr id="4" name="Segnaposto contenuto 3" descr="Immagine che contiene testo&#10;&#10;Descrizione generata automaticamente">
            <a:extLst>
              <a:ext uri="{FF2B5EF4-FFF2-40B4-BE49-F238E27FC236}">
                <a16:creationId xmlns:a16="http://schemas.microsoft.com/office/drawing/2014/main" id="{F7589C0E-CB7A-43F1-B3DC-05F17544DD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6548" y="1932351"/>
            <a:ext cx="8638903" cy="4220078"/>
          </a:xfrm>
          <a:prstGeom prst="rect">
            <a:avLst/>
          </a:prstGeom>
        </p:spPr>
      </p:pic>
    </p:spTree>
    <p:extLst>
      <p:ext uri="{BB962C8B-B14F-4D97-AF65-F5344CB8AC3E}">
        <p14:creationId xmlns:p14="http://schemas.microsoft.com/office/powerpoint/2010/main" val="3409001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C44270C-09D5-4059-BF3D-4689BDC5E9AD}"/>
              </a:ext>
            </a:extLst>
          </p:cNvPr>
          <p:cNvSpPr>
            <a:spLocks noGrp="1"/>
          </p:cNvSpPr>
          <p:nvPr>
            <p:ph type="title"/>
          </p:nvPr>
        </p:nvSpPr>
        <p:spPr/>
        <p:txBody>
          <a:bodyPr/>
          <a:lstStyle/>
          <a:p>
            <a:r>
              <a:rPr lang="en-GB" b="1" dirty="0"/>
              <a:t>Multilayer Perceptron </a:t>
            </a:r>
          </a:p>
        </p:txBody>
      </p:sp>
      <p:sp>
        <p:nvSpPr>
          <p:cNvPr id="3" name="Segnaposto contenuto 2">
            <a:extLst>
              <a:ext uri="{FF2B5EF4-FFF2-40B4-BE49-F238E27FC236}">
                <a16:creationId xmlns:a16="http://schemas.microsoft.com/office/drawing/2014/main" id="{00C339DC-5C34-429B-955C-606B7984E1D6}"/>
              </a:ext>
            </a:extLst>
          </p:cNvPr>
          <p:cNvSpPr>
            <a:spLocks noGrp="1"/>
          </p:cNvSpPr>
          <p:nvPr>
            <p:ph idx="1"/>
          </p:nvPr>
        </p:nvSpPr>
        <p:spPr/>
        <p:txBody>
          <a:bodyPr>
            <a:normAutofit fontScale="92500" lnSpcReduction="20000"/>
          </a:bodyPr>
          <a:lstStyle/>
          <a:p>
            <a:r>
              <a:rPr lang="en-GB" dirty="0"/>
              <a:t>A Multilayer perceptron (MLP) is a class of feed-forward artificial neural network. It consists of at least three layers of nodes: an</a:t>
            </a:r>
            <a:r>
              <a:rPr lang="en-GB" b="1" dirty="0"/>
              <a:t> input layer</a:t>
            </a:r>
            <a:r>
              <a:rPr lang="en-GB" dirty="0"/>
              <a:t>, a</a:t>
            </a:r>
            <a:r>
              <a:rPr lang="en-GB" b="1" dirty="0"/>
              <a:t> hidden layer </a:t>
            </a:r>
            <a:r>
              <a:rPr lang="en-GB" dirty="0"/>
              <a:t>and a </a:t>
            </a:r>
            <a:r>
              <a:rPr lang="en-GB" b="1" dirty="0"/>
              <a:t>output layer</a:t>
            </a:r>
            <a:r>
              <a:rPr lang="en-GB" dirty="0"/>
              <a:t>.</a:t>
            </a:r>
          </a:p>
          <a:p>
            <a:r>
              <a:rPr lang="en-GB" dirty="0"/>
              <a:t>Learning algorithm: </a:t>
            </a:r>
            <a:r>
              <a:rPr lang="en-GB" b="1" dirty="0"/>
              <a:t>Performance Learning</a:t>
            </a:r>
            <a:r>
              <a:rPr lang="en-GB" dirty="0"/>
              <a:t>. Performance learning sets as goal the minimization (maximization) of a specific function, according to a specific performance index. Each neuron takes part in this phase.</a:t>
            </a:r>
          </a:p>
          <a:p>
            <a:r>
              <a:rPr lang="en-GB" dirty="0"/>
              <a:t>Bias units are fictitious units whose purpose is to present each neuron with a fixed input of 1.
MLP introduces non-linearities. This is the real advantage of the model because it allows to solve separable nonlinear problems (complex error surface). See also: </a:t>
            </a:r>
            <a:r>
              <a:rPr lang="en-GB" dirty="0">
                <a:hlinkClick r:id="rId2"/>
              </a:rPr>
              <a:t>XOR Problem</a:t>
            </a:r>
            <a:r>
              <a:rPr lang="en-GB" dirty="0"/>
              <a:t>.</a:t>
            </a:r>
          </a:p>
          <a:p>
            <a:r>
              <a:rPr lang="it-IT" b="1" dirty="0">
                <a:hlinkClick r:id="rId3" action="ppaction://hlinksldjump"/>
              </a:rPr>
              <a:t>Back propagation</a:t>
            </a:r>
            <a:r>
              <a:rPr lang="it-IT" dirty="0"/>
              <a:t> </a:t>
            </a:r>
            <a:r>
              <a:rPr lang="it-IT" dirty="0" err="1"/>
              <a:t>is</a:t>
            </a:r>
            <a:r>
              <a:rPr lang="it-IT" dirty="0"/>
              <a:t> a common </a:t>
            </a:r>
            <a:r>
              <a:rPr lang="it-IT" dirty="0" err="1"/>
              <a:t>method</a:t>
            </a:r>
            <a:r>
              <a:rPr lang="it-IT" dirty="0"/>
              <a:t> for training a (MLP) </a:t>
            </a:r>
            <a:r>
              <a:rPr lang="it-IT" dirty="0" err="1"/>
              <a:t>neural</a:t>
            </a:r>
            <a:r>
              <a:rPr lang="it-IT" dirty="0"/>
              <a:t> network.</a:t>
            </a:r>
            <a:endParaRPr lang="en-GB" dirty="0"/>
          </a:p>
        </p:txBody>
      </p:sp>
    </p:spTree>
    <p:extLst>
      <p:ext uri="{BB962C8B-B14F-4D97-AF65-F5344CB8AC3E}">
        <p14:creationId xmlns:p14="http://schemas.microsoft.com/office/powerpoint/2010/main" val="3688901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7E2E9-C59B-6A44-A994-70DD26A37485}"/>
              </a:ext>
            </a:extLst>
          </p:cNvPr>
          <p:cNvSpPr>
            <a:spLocks noGrp="1"/>
          </p:cNvSpPr>
          <p:nvPr>
            <p:ph type="title"/>
          </p:nvPr>
        </p:nvSpPr>
        <p:spPr>
          <a:xfrm>
            <a:off x="838200" y="365125"/>
            <a:ext cx="10515600" cy="1325563"/>
          </a:xfrm>
        </p:spPr>
        <p:txBody>
          <a:bodyPr>
            <a:normAutofit/>
          </a:bodyPr>
          <a:lstStyle/>
          <a:p>
            <a:r>
              <a:rPr lang="en-GB" b="1" dirty="0"/>
              <a:t>Multilayer Perceptron as a classifier</a:t>
            </a:r>
            <a:endParaRPr lang="it-IT" b="1" dirty="0"/>
          </a:p>
        </p:txBody>
      </p:sp>
      <p:sp>
        <p:nvSpPr>
          <p:cNvPr id="3" name="Content Placeholder 2">
            <a:extLst>
              <a:ext uri="{FF2B5EF4-FFF2-40B4-BE49-F238E27FC236}">
                <a16:creationId xmlns:a16="http://schemas.microsoft.com/office/drawing/2014/main" id="{AE0FC204-5394-CD4D-AB51-AF57A370DA2F}"/>
              </a:ext>
            </a:extLst>
          </p:cNvPr>
          <p:cNvSpPr>
            <a:spLocks noGrp="1"/>
          </p:cNvSpPr>
          <p:nvPr>
            <p:ph idx="1"/>
          </p:nvPr>
        </p:nvSpPr>
        <p:spPr>
          <a:xfrm>
            <a:off x="838200" y="1920239"/>
            <a:ext cx="4556760" cy="4140927"/>
          </a:xfrm>
        </p:spPr>
        <p:txBody>
          <a:bodyPr>
            <a:normAutofit fontScale="77500" lnSpcReduction="20000"/>
          </a:bodyPr>
          <a:lstStyle/>
          <a:p>
            <a:pPr marL="0" indent="0">
              <a:buNone/>
            </a:pPr>
            <a:r>
              <a:rPr lang="en-GB" sz="2000" dirty="0"/>
              <a:t>Output layer has the same number of neurons as </a:t>
            </a:r>
            <a:r>
              <a:rPr lang="it-IT" sz="2000" dirty="0"/>
              <a:t>the </a:t>
            </a:r>
            <a:r>
              <a:rPr lang="it-IT" sz="2000" dirty="0" err="1"/>
              <a:t>number</a:t>
            </a:r>
            <a:r>
              <a:rPr lang="it-IT" sz="2000" dirty="0"/>
              <a:t> of </a:t>
            </a:r>
            <a:r>
              <a:rPr lang="en-GB" sz="2000" dirty="0"/>
              <a:t>classes available.</a:t>
            </a:r>
          </a:p>
          <a:p>
            <a:pPr marL="0" indent="0">
              <a:buNone/>
            </a:pPr>
            <a:r>
              <a:rPr lang="en-GB" sz="2000" dirty="0"/>
              <a:t>Example: A,B,C as classes. Let us put an input </a:t>
            </a:r>
            <a:r>
              <a:rPr lang="en-GB" sz="2000" i="1" dirty="0"/>
              <a:t>s</a:t>
            </a:r>
            <a:r>
              <a:rPr lang="en-GB" sz="2000" dirty="0"/>
              <a:t>. Output: </a:t>
            </a:r>
            <a:r>
              <a:rPr lang="it-IT" sz="2000" dirty="0"/>
              <a:t>P(</a:t>
            </a:r>
            <a:r>
              <a:rPr lang="en-GB" sz="2000" dirty="0"/>
              <a:t>A</a:t>
            </a:r>
            <a:r>
              <a:rPr lang="it-IT" sz="2000" dirty="0"/>
              <a:t>|x) </a:t>
            </a:r>
            <a:r>
              <a:rPr lang="en-GB" sz="2000" dirty="0"/>
              <a:t>=</a:t>
            </a:r>
            <a:r>
              <a:rPr lang="it-IT" sz="2000" dirty="0"/>
              <a:t> </a:t>
            </a:r>
            <a:r>
              <a:rPr lang="en-GB" sz="2000" dirty="0"/>
              <a:t>0.8; </a:t>
            </a:r>
            <a:r>
              <a:rPr lang="it-IT" sz="2000" dirty="0"/>
              <a:t>P(</a:t>
            </a:r>
            <a:r>
              <a:rPr lang="en-GB" sz="2000" dirty="0"/>
              <a:t>B</a:t>
            </a:r>
            <a:r>
              <a:rPr lang="it-IT" sz="2000" dirty="0"/>
              <a:t>|x) </a:t>
            </a:r>
            <a:r>
              <a:rPr lang="en-GB" sz="2000" dirty="0"/>
              <a:t>=</a:t>
            </a:r>
            <a:r>
              <a:rPr lang="it-IT" sz="2000" dirty="0"/>
              <a:t> </a:t>
            </a:r>
            <a:r>
              <a:rPr lang="en-GB" sz="2000" dirty="0"/>
              <a:t>0.11; </a:t>
            </a:r>
            <a:r>
              <a:rPr lang="it-IT" sz="2000" dirty="0"/>
              <a:t>P(C|x) </a:t>
            </a:r>
            <a:r>
              <a:rPr lang="en-GB" sz="2000" dirty="0"/>
              <a:t>=</a:t>
            </a:r>
            <a:r>
              <a:rPr lang="it-IT" sz="2000" dirty="0"/>
              <a:t> </a:t>
            </a:r>
            <a:r>
              <a:rPr lang="en-GB" sz="2000" dirty="0"/>
              <a:t>0.09</a:t>
            </a:r>
            <a:r>
              <a:rPr lang="it-IT" sz="2000" dirty="0"/>
              <a:t>.</a:t>
            </a:r>
          </a:p>
          <a:p>
            <a:pPr marL="0" indent="0">
              <a:buNone/>
            </a:pPr>
            <a:r>
              <a:rPr lang="en-GB" sz="2000" dirty="0"/>
              <a:t>Adopted strategy is of the kind “winner takes all”: “wins” the associated class to the neuron with the highest output. In this case, A wins.</a:t>
            </a:r>
          </a:p>
          <a:p>
            <a:pPr marL="0" indent="0">
              <a:buNone/>
            </a:pPr>
            <a:r>
              <a:rPr lang="en-GB" sz="2000" dirty="0"/>
              <a:t>Problems:</a:t>
            </a:r>
          </a:p>
          <a:p>
            <a:pPr>
              <a:buFontTx/>
              <a:buChar char="-"/>
            </a:pPr>
            <a:r>
              <a:rPr lang="en-GB" sz="2000" dirty="0"/>
              <a:t>Presence of </a:t>
            </a:r>
            <a:r>
              <a:rPr lang="en-GB" sz="2000" b="1" dirty="0"/>
              <a:t>local minimums</a:t>
            </a:r>
            <a:r>
              <a:rPr lang="en-GB" sz="2000" dirty="0"/>
              <a:t> because of the complexity of the error surface. Can be solved modifying BP Algorithm.</a:t>
            </a:r>
          </a:p>
          <a:p>
            <a:pPr>
              <a:buFontTx/>
              <a:buChar char="-"/>
            </a:pPr>
            <a:r>
              <a:rPr lang="en-GB" sz="2000" b="1" dirty="0"/>
              <a:t>Overtraining</a:t>
            </a:r>
            <a:r>
              <a:rPr lang="en-GB" sz="2000" dirty="0"/>
              <a:t>: NN too specialized, error increases proportionally with number of epochs.</a:t>
            </a:r>
          </a:p>
          <a:p>
            <a:pPr>
              <a:buFontTx/>
              <a:buChar char="-"/>
            </a:pPr>
            <a:r>
              <a:rPr lang="en-GB" sz="2000" b="1" dirty="0"/>
              <a:t>Black-box system</a:t>
            </a:r>
            <a:r>
              <a:rPr lang="en-GB" sz="2000" dirty="0"/>
              <a:t>, it’s impossible to know the internal behaviour of neurons, but only their output.</a:t>
            </a:r>
          </a:p>
          <a:p>
            <a:pPr>
              <a:buFontTx/>
              <a:buChar char="-"/>
            </a:pPr>
            <a:r>
              <a:rPr lang="en-GB" sz="2000" b="1" dirty="0"/>
              <a:t>Can’t work with small training set</a:t>
            </a:r>
            <a:r>
              <a:rPr lang="it-IT" sz="2000" b="1" dirty="0"/>
              <a:t>s</a:t>
            </a:r>
            <a:r>
              <a:rPr lang="en-GB" sz="2000" dirty="0"/>
              <a:t>; although works very well with large ones.</a:t>
            </a:r>
          </a:p>
          <a:p>
            <a:pPr marL="0" indent="0">
              <a:buNone/>
            </a:pPr>
            <a:endParaRPr lang="en-GB" sz="2000" dirty="0"/>
          </a:p>
        </p:txBody>
      </p:sp>
      <p:pic>
        <p:nvPicPr>
          <p:cNvPr id="5" name="Picture 4">
            <a:extLst>
              <a:ext uri="{FF2B5EF4-FFF2-40B4-BE49-F238E27FC236}">
                <a16:creationId xmlns:a16="http://schemas.microsoft.com/office/drawing/2014/main" id="{0BB00FE7-BCC0-B14B-AB26-E6F822780370}"/>
              </a:ext>
            </a:extLst>
          </p:cNvPr>
          <p:cNvPicPr>
            <a:picLocks noChangeAspect="1"/>
          </p:cNvPicPr>
          <p:nvPr/>
        </p:nvPicPr>
        <p:blipFill>
          <a:blip r:embed="rId2"/>
          <a:stretch>
            <a:fillRect/>
          </a:stretch>
        </p:blipFill>
        <p:spPr>
          <a:xfrm>
            <a:off x="5538651" y="1825625"/>
            <a:ext cx="6431410" cy="4351338"/>
          </a:xfrm>
          <a:prstGeom prst="rect">
            <a:avLst/>
          </a:prstGeom>
        </p:spPr>
      </p:pic>
    </p:spTree>
    <p:extLst>
      <p:ext uri="{BB962C8B-B14F-4D97-AF65-F5344CB8AC3E}">
        <p14:creationId xmlns:p14="http://schemas.microsoft.com/office/powerpoint/2010/main" val="2498263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B888D-E65E-EA4C-B7E6-A599AD582604}"/>
              </a:ext>
            </a:extLst>
          </p:cNvPr>
          <p:cNvSpPr>
            <a:spLocks noGrp="1"/>
          </p:cNvSpPr>
          <p:nvPr>
            <p:ph type="title"/>
          </p:nvPr>
        </p:nvSpPr>
        <p:spPr>
          <a:xfrm>
            <a:off x="838200" y="365125"/>
            <a:ext cx="10515600" cy="1325563"/>
          </a:xfrm>
        </p:spPr>
        <p:txBody>
          <a:bodyPr>
            <a:normAutofit/>
          </a:bodyPr>
          <a:lstStyle/>
          <a:p>
            <a:r>
              <a:rPr lang="en-GB" b="1" dirty="0"/>
              <a:t>Multilayer Perceptron</a:t>
            </a:r>
            <a:endParaRPr lang="it-IT" b="1" dirty="0"/>
          </a:p>
        </p:txBody>
      </p:sp>
      <p:pic>
        <p:nvPicPr>
          <p:cNvPr id="4" name="Picture 3">
            <a:extLst>
              <a:ext uri="{FF2B5EF4-FFF2-40B4-BE49-F238E27FC236}">
                <a16:creationId xmlns:a16="http://schemas.microsoft.com/office/drawing/2014/main" id="{22AA8916-96A9-CC46-995B-90D6A25B2F60}"/>
              </a:ext>
            </a:extLst>
          </p:cNvPr>
          <p:cNvPicPr>
            <a:picLocks noChangeAspect="1"/>
          </p:cNvPicPr>
          <p:nvPr/>
        </p:nvPicPr>
        <p:blipFill rotWithShape="1">
          <a:blip r:embed="rId2"/>
          <a:srcRect t="2272" r="3" b="11589"/>
          <a:stretch/>
        </p:blipFill>
        <p:spPr>
          <a:xfrm>
            <a:off x="4955009" y="1690688"/>
            <a:ext cx="6507621" cy="4460817"/>
          </a:xfrm>
          <a:prstGeom prst="rect">
            <a:avLst/>
          </a:prstGeom>
        </p:spPr>
      </p:pic>
      <p:pic>
        <p:nvPicPr>
          <p:cNvPr id="7" name="Picture 6">
            <a:extLst>
              <a:ext uri="{FF2B5EF4-FFF2-40B4-BE49-F238E27FC236}">
                <a16:creationId xmlns:a16="http://schemas.microsoft.com/office/drawing/2014/main" id="{23BAA57B-548A-FE42-A9AD-8BBC3A434FAF}"/>
              </a:ext>
            </a:extLst>
          </p:cNvPr>
          <p:cNvPicPr>
            <a:picLocks noChangeAspect="1"/>
          </p:cNvPicPr>
          <p:nvPr/>
        </p:nvPicPr>
        <p:blipFill>
          <a:blip r:embed="rId3"/>
          <a:stretch>
            <a:fillRect/>
          </a:stretch>
        </p:blipFill>
        <p:spPr>
          <a:xfrm>
            <a:off x="838200" y="1669906"/>
            <a:ext cx="3144982" cy="4481599"/>
          </a:xfrm>
          <a:prstGeom prst="rect">
            <a:avLst/>
          </a:prstGeom>
        </p:spPr>
      </p:pic>
    </p:spTree>
    <p:extLst>
      <p:ext uri="{BB962C8B-B14F-4D97-AF65-F5344CB8AC3E}">
        <p14:creationId xmlns:p14="http://schemas.microsoft.com/office/powerpoint/2010/main" val="177715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397822-6513-3F4D-9A1B-80DFFEF154EA}"/>
              </a:ext>
            </a:extLst>
          </p:cNvPr>
          <p:cNvSpPr>
            <a:spLocks noGrp="1"/>
          </p:cNvSpPr>
          <p:nvPr>
            <p:ph type="title"/>
          </p:nvPr>
        </p:nvSpPr>
        <p:spPr/>
        <p:txBody>
          <a:bodyPr/>
          <a:lstStyle/>
          <a:p>
            <a:r>
              <a:rPr lang="en-GB" b="1" dirty="0"/>
              <a:t>Performance Evaluation</a:t>
            </a:r>
          </a:p>
        </p:txBody>
      </p:sp>
      <p:sp>
        <p:nvSpPr>
          <p:cNvPr id="5" name="Content Placeholder 4">
            <a:extLst>
              <a:ext uri="{FF2B5EF4-FFF2-40B4-BE49-F238E27FC236}">
                <a16:creationId xmlns:a16="http://schemas.microsoft.com/office/drawing/2014/main" id="{167897C1-F2B6-644F-BC9D-3EBBB39B6CE2}"/>
              </a:ext>
            </a:extLst>
          </p:cNvPr>
          <p:cNvSpPr>
            <a:spLocks noGrp="1"/>
          </p:cNvSpPr>
          <p:nvPr>
            <p:ph idx="1"/>
          </p:nvPr>
        </p:nvSpPr>
        <p:spPr/>
        <p:txBody>
          <a:bodyPr>
            <a:normAutofit/>
          </a:bodyPr>
          <a:lstStyle/>
          <a:p>
            <a:r>
              <a:rPr lang="en-GB" dirty="0">
                <a:solidFill>
                  <a:srgbClr val="FF0000"/>
                </a:solidFill>
              </a:rPr>
              <a:t>No free lunch theorem</a:t>
            </a:r>
          </a:p>
          <a:p>
            <a:pPr lvl="1"/>
            <a:r>
              <a:rPr lang="it-IT" dirty="0" err="1"/>
              <a:t>There</a:t>
            </a:r>
            <a:r>
              <a:rPr lang="it-IT" dirty="0"/>
              <a:t> </a:t>
            </a:r>
            <a:r>
              <a:rPr lang="it-IT" dirty="0" err="1"/>
              <a:t>isn’t</a:t>
            </a:r>
            <a:r>
              <a:rPr lang="it-IT" dirty="0"/>
              <a:t> a </a:t>
            </a:r>
            <a:r>
              <a:rPr lang="it-IT" dirty="0" err="1"/>
              <a:t>classifier</a:t>
            </a:r>
            <a:r>
              <a:rPr lang="it-IT" dirty="0"/>
              <a:t> </a:t>
            </a:r>
            <a:r>
              <a:rPr lang="it-IT" dirty="0" err="1"/>
              <a:t>that</a:t>
            </a:r>
            <a:r>
              <a:rPr lang="it-IT" dirty="0"/>
              <a:t> </a:t>
            </a:r>
            <a:r>
              <a:rPr lang="it-IT" dirty="0" err="1"/>
              <a:t>always</a:t>
            </a:r>
            <a:r>
              <a:rPr lang="it-IT" dirty="0"/>
              <a:t> </a:t>
            </a:r>
            <a:r>
              <a:rPr lang="it-IT" dirty="0" err="1"/>
              <a:t>performs</a:t>
            </a:r>
            <a:r>
              <a:rPr lang="it-IT" dirty="0"/>
              <a:t> </a:t>
            </a:r>
            <a:r>
              <a:rPr lang="it-IT" dirty="0" err="1"/>
              <a:t>better</a:t>
            </a:r>
            <a:r>
              <a:rPr lang="it-IT" dirty="0"/>
              <a:t> </a:t>
            </a:r>
            <a:r>
              <a:rPr lang="it-IT" dirty="0" err="1"/>
              <a:t>than</a:t>
            </a:r>
            <a:r>
              <a:rPr lang="it-IT" dirty="0"/>
              <a:t> the </a:t>
            </a:r>
            <a:r>
              <a:rPr lang="it-IT" dirty="0" err="1"/>
              <a:t>others</a:t>
            </a:r>
            <a:endParaRPr lang="it-IT" dirty="0"/>
          </a:p>
          <a:p>
            <a:pPr lvl="1"/>
            <a:r>
              <a:rPr lang="it-IT" dirty="0"/>
              <a:t>It is </a:t>
            </a:r>
            <a:r>
              <a:rPr lang="it-IT" dirty="0" err="1"/>
              <a:t>then</a:t>
            </a:r>
            <a:r>
              <a:rPr lang="it-IT" dirty="0"/>
              <a:t> </a:t>
            </a:r>
            <a:r>
              <a:rPr lang="it-IT" dirty="0" err="1"/>
              <a:t>important</a:t>
            </a:r>
            <a:r>
              <a:rPr lang="it-IT" dirty="0"/>
              <a:t> to </a:t>
            </a:r>
            <a:r>
              <a:rPr lang="it-IT" dirty="0" err="1"/>
              <a:t>properly</a:t>
            </a:r>
            <a:r>
              <a:rPr lang="it-IT" dirty="0"/>
              <a:t> </a:t>
            </a:r>
            <a:r>
              <a:rPr lang="it-IT" dirty="0" err="1"/>
              <a:t>evaluate</a:t>
            </a:r>
            <a:r>
              <a:rPr lang="it-IT" dirty="0"/>
              <a:t> a </a:t>
            </a:r>
            <a:r>
              <a:rPr lang="it-IT" dirty="0" err="1"/>
              <a:t>classifier’s</a:t>
            </a:r>
            <a:r>
              <a:rPr lang="it-IT" dirty="0"/>
              <a:t> performance </a:t>
            </a:r>
            <a:endParaRPr lang="en-GB" dirty="0"/>
          </a:p>
          <a:p>
            <a:r>
              <a:rPr lang="en-GB" dirty="0">
                <a:solidFill>
                  <a:srgbClr val="FF0000"/>
                </a:solidFill>
              </a:rPr>
              <a:t>Error estimation</a:t>
            </a:r>
          </a:p>
          <a:p>
            <a:pPr lvl="1"/>
            <a:r>
              <a:rPr lang="it-IT" sz="2800" dirty="0" err="1"/>
              <a:t>if</a:t>
            </a:r>
            <a:r>
              <a:rPr lang="it-IT" sz="2800" dirty="0"/>
              <a:t> </a:t>
            </a:r>
            <a:r>
              <a:rPr lang="it-IT" sz="2800" dirty="0" err="1"/>
              <a:t>it</a:t>
            </a:r>
            <a:r>
              <a:rPr lang="it-IT" sz="2800" dirty="0"/>
              <a:t> </a:t>
            </a:r>
            <a:r>
              <a:rPr lang="it-IT" sz="2800" dirty="0" err="1"/>
              <a:t>is</a:t>
            </a:r>
            <a:r>
              <a:rPr lang="it-IT" sz="2800" dirty="0"/>
              <a:t> </a:t>
            </a:r>
            <a:r>
              <a:rPr lang="it-IT" sz="2800" dirty="0" err="1"/>
              <a:t>possible</a:t>
            </a:r>
            <a:r>
              <a:rPr lang="it-IT" sz="2800" dirty="0"/>
              <a:t> the </a:t>
            </a:r>
            <a:r>
              <a:rPr lang="it-IT" sz="2800" dirty="0" err="1"/>
              <a:t>dataset</a:t>
            </a:r>
            <a:r>
              <a:rPr lang="it-IT" sz="2800" dirty="0"/>
              <a:t> must be split </a:t>
            </a:r>
            <a:r>
              <a:rPr lang="it-IT" sz="2800" dirty="0" err="1"/>
              <a:t>into</a:t>
            </a:r>
            <a:r>
              <a:rPr lang="it-IT" sz="2800" dirty="0"/>
              <a:t> </a:t>
            </a:r>
            <a:r>
              <a:rPr lang="it-IT" sz="2800" dirty="0" err="1"/>
              <a:t>three</a:t>
            </a:r>
            <a:r>
              <a:rPr lang="it-IT" sz="2800" dirty="0"/>
              <a:t> sets: </a:t>
            </a:r>
            <a:endParaRPr lang="it-IT" sz="3200" dirty="0"/>
          </a:p>
          <a:p>
            <a:pPr marL="457200" lvl="1" indent="0">
              <a:buNone/>
            </a:pPr>
            <a:r>
              <a:rPr lang="it-IT" dirty="0"/>
              <a:t>• </a:t>
            </a:r>
            <a:r>
              <a:rPr lang="it-IT" b="1" dirty="0"/>
              <a:t>Training set </a:t>
            </a:r>
            <a:r>
              <a:rPr lang="it-IT" dirty="0"/>
              <a:t>(for training the </a:t>
            </a:r>
            <a:r>
              <a:rPr lang="it-IT" dirty="0" err="1"/>
              <a:t>classifier</a:t>
            </a:r>
            <a:r>
              <a:rPr lang="it-IT" dirty="0"/>
              <a:t>) </a:t>
            </a:r>
          </a:p>
          <a:p>
            <a:pPr lvl="1"/>
            <a:r>
              <a:rPr lang="it-IT" b="1" dirty="0" err="1"/>
              <a:t>Validation</a:t>
            </a:r>
            <a:r>
              <a:rPr lang="it-IT" b="1" dirty="0"/>
              <a:t> set </a:t>
            </a:r>
            <a:r>
              <a:rPr lang="it-IT" dirty="0"/>
              <a:t>(for </a:t>
            </a:r>
            <a:r>
              <a:rPr lang="it-IT" dirty="0" err="1"/>
              <a:t>avoiding</a:t>
            </a:r>
            <a:r>
              <a:rPr lang="it-IT" dirty="0"/>
              <a:t> the </a:t>
            </a:r>
            <a:r>
              <a:rPr lang="it-IT" i="1" dirty="0" err="1"/>
              <a:t>overtraining</a:t>
            </a:r>
            <a:r>
              <a:rPr lang="it-IT" dirty="0"/>
              <a:t>) </a:t>
            </a:r>
          </a:p>
          <a:p>
            <a:pPr lvl="1"/>
            <a:r>
              <a:rPr lang="it-IT" b="1" dirty="0"/>
              <a:t>Test set</a:t>
            </a:r>
            <a:r>
              <a:rPr lang="it-IT" dirty="0"/>
              <a:t> (for performance </a:t>
            </a:r>
            <a:r>
              <a:rPr lang="it-IT" dirty="0" err="1"/>
              <a:t>evaluation</a:t>
            </a:r>
            <a:r>
              <a:rPr lang="it-IT" dirty="0"/>
              <a:t>)</a:t>
            </a:r>
          </a:p>
          <a:p>
            <a:pPr lvl="1"/>
            <a:endParaRPr lang="en-GB" dirty="0"/>
          </a:p>
        </p:txBody>
      </p:sp>
    </p:spTree>
    <p:extLst>
      <p:ext uri="{BB962C8B-B14F-4D97-AF65-F5344CB8AC3E}">
        <p14:creationId xmlns:p14="http://schemas.microsoft.com/office/powerpoint/2010/main" val="2633654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71971-FE4F-DE44-A563-6499DC0E56E4}"/>
              </a:ext>
            </a:extLst>
          </p:cNvPr>
          <p:cNvSpPr>
            <a:spLocks noGrp="1"/>
          </p:cNvSpPr>
          <p:nvPr>
            <p:ph type="title"/>
          </p:nvPr>
        </p:nvSpPr>
        <p:spPr/>
        <p:txBody>
          <a:bodyPr/>
          <a:lstStyle/>
          <a:p>
            <a:r>
              <a:rPr lang="en-GB" b="1" dirty="0"/>
              <a:t>Hold-out</a:t>
            </a:r>
          </a:p>
        </p:txBody>
      </p:sp>
      <p:sp>
        <p:nvSpPr>
          <p:cNvPr id="3" name="Content Placeholder 2">
            <a:extLst>
              <a:ext uri="{FF2B5EF4-FFF2-40B4-BE49-F238E27FC236}">
                <a16:creationId xmlns:a16="http://schemas.microsoft.com/office/drawing/2014/main" id="{4C38DBB4-6E45-0A46-85C3-0FCCB3B4C8B2}"/>
              </a:ext>
            </a:extLst>
          </p:cNvPr>
          <p:cNvSpPr>
            <a:spLocks noGrp="1"/>
          </p:cNvSpPr>
          <p:nvPr>
            <p:ph idx="1"/>
          </p:nvPr>
        </p:nvSpPr>
        <p:spPr/>
        <p:txBody>
          <a:bodyPr/>
          <a:lstStyle/>
          <a:p>
            <a:r>
              <a:rPr lang="it-IT" sz="2400" b="1" dirty="0" err="1"/>
              <a:t>One</a:t>
            </a:r>
            <a:r>
              <a:rPr lang="it-IT" sz="2400" b="1" dirty="0"/>
              <a:t> of the </a:t>
            </a:r>
            <a:r>
              <a:rPr lang="it-IT" sz="2400" b="1" dirty="0" err="1"/>
              <a:t>methods</a:t>
            </a:r>
            <a:r>
              <a:rPr lang="it-IT" sz="2400" b="1" dirty="0"/>
              <a:t> to </a:t>
            </a:r>
            <a:r>
              <a:rPr lang="it-IT" sz="2400" b="1" dirty="0" err="1"/>
              <a:t>evaluate</a:t>
            </a:r>
            <a:r>
              <a:rPr lang="it-IT" sz="2400" b="1" dirty="0"/>
              <a:t> </a:t>
            </a:r>
            <a:r>
              <a:rPr lang="it-IT" sz="2400" b="1" dirty="0" err="1"/>
              <a:t>error</a:t>
            </a:r>
            <a:r>
              <a:rPr lang="it-IT" sz="2400" b="1" dirty="0"/>
              <a:t> </a:t>
            </a:r>
            <a:r>
              <a:rPr lang="it-IT" sz="2400" b="1" dirty="0" err="1"/>
              <a:t>estimation</a:t>
            </a:r>
            <a:endParaRPr lang="it-IT" sz="2400" b="1" dirty="0"/>
          </a:p>
          <a:p>
            <a:pPr lvl="1"/>
            <a:r>
              <a:rPr lang="it-IT" sz="2000" dirty="0"/>
              <a:t>Others (</a:t>
            </a:r>
            <a:r>
              <a:rPr lang="it-IT" sz="2000" dirty="0" err="1"/>
              <a:t>not</a:t>
            </a:r>
            <a:r>
              <a:rPr lang="it-IT" sz="2000" dirty="0"/>
              <a:t> </a:t>
            </a:r>
            <a:r>
              <a:rPr lang="it-IT" sz="2000" dirty="0" err="1"/>
              <a:t>discussed</a:t>
            </a:r>
            <a:r>
              <a:rPr lang="it-IT" sz="2000" dirty="0"/>
              <a:t>) are: K-</a:t>
            </a:r>
            <a:r>
              <a:rPr lang="it-IT" sz="2000" dirty="0" err="1"/>
              <a:t>fold</a:t>
            </a:r>
            <a:r>
              <a:rPr lang="it-IT" sz="2000" dirty="0"/>
              <a:t> cross </a:t>
            </a:r>
            <a:r>
              <a:rPr lang="it-IT" sz="2000" dirty="0" err="1"/>
              <a:t>validation</a:t>
            </a:r>
            <a:r>
              <a:rPr lang="it-IT" sz="2000" dirty="0"/>
              <a:t> &amp; Bootstrap</a:t>
            </a:r>
          </a:p>
          <a:p>
            <a:r>
              <a:rPr lang="it-IT" sz="2400" b="1" dirty="0"/>
              <a:t>Split </a:t>
            </a:r>
            <a:r>
              <a:rPr lang="it-IT" sz="2400" b="1" dirty="0" err="1"/>
              <a:t>dataset</a:t>
            </a:r>
            <a:r>
              <a:rPr lang="it-IT" sz="2400" b="1" dirty="0"/>
              <a:t> </a:t>
            </a:r>
            <a:r>
              <a:rPr lang="it-IT" sz="2400" b="1" dirty="0" err="1"/>
              <a:t>into</a:t>
            </a:r>
            <a:r>
              <a:rPr lang="it-IT" sz="2400" b="1" dirty="0"/>
              <a:t> </a:t>
            </a:r>
            <a:r>
              <a:rPr lang="it-IT" sz="2400" b="1" dirty="0" err="1"/>
              <a:t>two</a:t>
            </a:r>
            <a:r>
              <a:rPr lang="it-IT" sz="2400" b="1" dirty="0"/>
              <a:t> </a:t>
            </a:r>
            <a:r>
              <a:rPr lang="it-IT" sz="2400" b="1" dirty="0" err="1"/>
              <a:t>groups</a:t>
            </a:r>
            <a:r>
              <a:rPr lang="it-IT" sz="2400" b="1" dirty="0"/>
              <a:t>:</a:t>
            </a:r>
            <a:br>
              <a:rPr lang="it-IT" sz="2400" b="1" dirty="0"/>
            </a:br>
            <a:r>
              <a:rPr lang="it-IT" sz="2400" b="1" dirty="0"/>
              <a:t>	</a:t>
            </a:r>
            <a:r>
              <a:rPr lang="it-IT" sz="2400" dirty="0"/>
              <a:t>1. </a:t>
            </a:r>
            <a:r>
              <a:rPr lang="it-IT" sz="2400" i="1" dirty="0"/>
              <a:t>Training set</a:t>
            </a:r>
            <a:r>
              <a:rPr lang="it-IT" sz="2400" dirty="0"/>
              <a:t>: </a:t>
            </a:r>
            <a:r>
              <a:rPr lang="it-IT" sz="2400" dirty="0" err="1"/>
              <a:t>used</a:t>
            </a:r>
            <a:r>
              <a:rPr lang="it-IT" sz="2400" dirty="0"/>
              <a:t> to </a:t>
            </a:r>
            <a:r>
              <a:rPr lang="it-IT" sz="2400" dirty="0" err="1"/>
              <a:t>train</a:t>
            </a:r>
            <a:r>
              <a:rPr lang="it-IT" sz="2400" dirty="0"/>
              <a:t> the </a:t>
            </a:r>
            <a:r>
              <a:rPr lang="it-IT" sz="2400" dirty="0" err="1"/>
              <a:t>classifier</a:t>
            </a:r>
            <a:br>
              <a:rPr lang="it-IT" sz="2400" dirty="0"/>
            </a:br>
            <a:r>
              <a:rPr lang="it-IT" sz="2400" dirty="0"/>
              <a:t>	2. </a:t>
            </a:r>
            <a:r>
              <a:rPr lang="it-IT" sz="2400" i="1" dirty="0"/>
              <a:t>Test set</a:t>
            </a:r>
            <a:r>
              <a:rPr lang="it-IT" sz="2400" dirty="0"/>
              <a:t>: </a:t>
            </a:r>
            <a:r>
              <a:rPr lang="it-IT" sz="2400" dirty="0" err="1"/>
              <a:t>used</a:t>
            </a:r>
            <a:r>
              <a:rPr lang="it-IT" sz="2400" dirty="0"/>
              <a:t> to estimate the </a:t>
            </a:r>
            <a:r>
              <a:rPr lang="it-IT" sz="2400" dirty="0" err="1"/>
              <a:t>error</a:t>
            </a:r>
            <a:r>
              <a:rPr lang="it-IT" sz="2400" dirty="0"/>
              <a:t> rate of the </a:t>
            </a:r>
            <a:r>
              <a:rPr lang="it-IT" sz="2400" dirty="0" err="1"/>
              <a:t>trained</a:t>
            </a:r>
            <a:r>
              <a:rPr lang="it-IT" sz="2400" dirty="0"/>
              <a:t> </a:t>
            </a:r>
            <a:r>
              <a:rPr lang="it-IT" sz="2400" dirty="0" err="1"/>
              <a:t>classifier</a:t>
            </a:r>
            <a:r>
              <a:rPr lang="it-IT" sz="2400" dirty="0"/>
              <a:t> </a:t>
            </a:r>
          </a:p>
          <a:p>
            <a:r>
              <a:rPr lang="it-IT" sz="2400" b="1" dirty="0" err="1"/>
              <a:t>Works</a:t>
            </a:r>
            <a:r>
              <a:rPr lang="it-IT" sz="2400" b="1" dirty="0"/>
              <a:t> well with large </a:t>
            </a:r>
            <a:r>
              <a:rPr lang="it-IT" sz="2400" b="1" dirty="0" err="1"/>
              <a:t>datasets</a:t>
            </a:r>
            <a:endParaRPr lang="it-IT" sz="2400" b="1" dirty="0"/>
          </a:p>
          <a:p>
            <a:endParaRPr lang="en-GB" dirty="0"/>
          </a:p>
        </p:txBody>
      </p:sp>
      <p:pic>
        <p:nvPicPr>
          <p:cNvPr id="4" name="Picture 3">
            <a:extLst>
              <a:ext uri="{FF2B5EF4-FFF2-40B4-BE49-F238E27FC236}">
                <a16:creationId xmlns:a16="http://schemas.microsoft.com/office/drawing/2014/main" id="{FA8B5E50-5D5E-DD4E-8484-09BD3C4B5BBE}"/>
              </a:ext>
            </a:extLst>
          </p:cNvPr>
          <p:cNvPicPr>
            <a:picLocks noChangeAspect="1"/>
          </p:cNvPicPr>
          <p:nvPr/>
        </p:nvPicPr>
        <p:blipFill>
          <a:blip r:embed="rId2"/>
          <a:stretch>
            <a:fillRect/>
          </a:stretch>
        </p:blipFill>
        <p:spPr>
          <a:xfrm>
            <a:off x="3498723" y="4666171"/>
            <a:ext cx="5194554" cy="1510792"/>
          </a:xfrm>
          <a:prstGeom prst="rect">
            <a:avLst/>
          </a:prstGeom>
        </p:spPr>
      </p:pic>
    </p:spTree>
    <p:extLst>
      <p:ext uri="{BB962C8B-B14F-4D97-AF65-F5344CB8AC3E}">
        <p14:creationId xmlns:p14="http://schemas.microsoft.com/office/powerpoint/2010/main" val="3547439124"/>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692</TotalTime>
  <Words>1735</Words>
  <Application>Microsoft Office PowerPoint</Application>
  <PresentationFormat>Widescreen</PresentationFormat>
  <Paragraphs>154</Paragraphs>
  <Slides>35</Slides>
  <Notes>0</Notes>
  <HiddenSlides>3</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35</vt:i4>
      </vt:variant>
    </vt:vector>
  </HeadingPairs>
  <TitlesOfParts>
    <vt:vector size="40" baseType="lpstr">
      <vt:lpstr>Arial</vt:lpstr>
      <vt:lpstr>Calibri</vt:lpstr>
      <vt:lpstr>Calibri Light</vt:lpstr>
      <vt:lpstr>Cambria Math</vt:lpstr>
      <vt:lpstr>Tema di Office</vt:lpstr>
      <vt:lpstr>IA Extra Project 2019 an example of a MLP classifier in Knime</vt:lpstr>
      <vt:lpstr>Neural Networks</vt:lpstr>
      <vt:lpstr>Neural Networks</vt:lpstr>
      <vt:lpstr>Neural Networks: Tassonomy</vt:lpstr>
      <vt:lpstr>Multilayer Perceptron </vt:lpstr>
      <vt:lpstr>Multilayer Perceptron as a classifier</vt:lpstr>
      <vt:lpstr>Multilayer Perceptron</vt:lpstr>
      <vt:lpstr>Performance Evaluation</vt:lpstr>
      <vt:lpstr>Hold-out</vt:lpstr>
      <vt:lpstr>Classifier Complexity </vt:lpstr>
      <vt:lpstr>Hughes phenomenon (“curse of dimensionality”)</vt:lpstr>
      <vt:lpstr>Feature reduction</vt:lpstr>
      <vt:lpstr>Reject Option</vt:lpstr>
      <vt:lpstr>A numeric example</vt:lpstr>
      <vt:lpstr>A possible Reject Architecture</vt:lpstr>
      <vt:lpstr>Presentazione standard di PowerPoint</vt:lpstr>
      <vt:lpstr>What is Knime?</vt:lpstr>
      <vt:lpstr>How does Knime compare with others?</vt:lpstr>
      <vt:lpstr>The Knime Way</vt:lpstr>
      <vt:lpstr>How to Build a Knime Workflow</vt:lpstr>
      <vt:lpstr>Simple Model Training for Classification</vt:lpstr>
      <vt:lpstr>What is the goal of this project?</vt:lpstr>
      <vt:lpstr>My MLP Classifier</vt:lpstr>
      <vt:lpstr>Used nodes</vt:lpstr>
      <vt:lpstr>Used nodes</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Information</vt:lpstr>
      <vt:lpstr>Thank you! </vt:lpstr>
      <vt:lpstr>Appendix</vt:lpstr>
      <vt:lpstr>Back Propagation Algorithm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IA Extra Project 2019 an example of a MLP classificator in Knime</dc:title>
  <dc:creator>Luca Cesarano</dc:creator>
  <cp:lastModifiedBy>Luca Cesarano</cp:lastModifiedBy>
  <cp:revision>1</cp:revision>
  <dcterms:created xsi:type="dcterms:W3CDTF">2019-06-28T14:33:57Z</dcterms:created>
  <dcterms:modified xsi:type="dcterms:W3CDTF">2019-07-03T16:07:12Z</dcterms:modified>
</cp:coreProperties>
</file>